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0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  <p:sldMasterId id="2147483668" r:id="rId10"/>
    <p:sldMasterId id="2147483669" r:id="rId11"/>
    <p:sldMasterId id="2147483670" r:id="rId12"/>
    <p:sldMasterId id="2147483671" r:id="rId13"/>
    <p:sldMasterId id="2147483844" r:id="rId14"/>
    <p:sldMasterId id="2147483876" r:id="rId15"/>
  </p:sldMasterIdLst>
  <p:notesMasterIdLst>
    <p:notesMasterId r:id="rId80"/>
  </p:notesMasterIdLst>
  <p:sldIdLst>
    <p:sldId id="256" r:id="rId16"/>
    <p:sldId id="2147473401" r:id="rId17"/>
    <p:sldId id="2147473403" r:id="rId18"/>
    <p:sldId id="2147473399" r:id="rId19"/>
    <p:sldId id="264" r:id="rId20"/>
    <p:sldId id="2147473384" r:id="rId21"/>
    <p:sldId id="2147473390" r:id="rId22"/>
    <p:sldId id="2147473383" r:id="rId23"/>
    <p:sldId id="2147473394" r:id="rId24"/>
    <p:sldId id="2147473379" r:id="rId25"/>
    <p:sldId id="2147473389" r:id="rId26"/>
    <p:sldId id="2147473385" r:id="rId27"/>
    <p:sldId id="2147473396" r:id="rId28"/>
    <p:sldId id="2147473391" r:id="rId29"/>
    <p:sldId id="2147473406" r:id="rId30"/>
    <p:sldId id="2147473404" r:id="rId31"/>
    <p:sldId id="2147473407" r:id="rId32"/>
    <p:sldId id="2147473395" r:id="rId33"/>
    <p:sldId id="2147473386" r:id="rId34"/>
    <p:sldId id="2147473392" r:id="rId35"/>
    <p:sldId id="2147473393" r:id="rId36"/>
    <p:sldId id="2147473387" r:id="rId37"/>
    <p:sldId id="16764263" r:id="rId38"/>
    <p:sldId id="2147473380" r:id="rId39"/>
    <p:sldId id="337" r:id="rId40"/>
    <p:sldId id="2147473397" r:id="rId41"/>
    <p:sldId id="2147473377" r:id="rId42"/>
    <p:sldId id="2147473398" r:id="rId43"/>
    <p:sldId id="2147473402" r:id="rId44"/>
    <p:sldId id="266" r:id="rId45"/>
    <p:sldId id="267" r:id="rId46"/>
    <p:sldId id="269" r:id="rId47"/>
    <p:sldId id="270" r:id="rId48"/>
    <p:sldId id="271" r:id="rId49"/>
    <p:sldId id="272" r:id="rId50"/>
    <p:sldId id="273" r:id="rId51"/>
    <p:sldId id="275" r:id="rId52"/>
    <p:sldId id="276" r:id="rId53"/>
    <p:sldId id="277" r:id="rId54"/>
    <p:sldId id="279" r:id="rId55"/>
    <p:sldId id="282" r:id="rId56"/>
    <p:sldId id="2147473408" r:id="rId57"/>
    <p:sldId id="320" r:id="rId58"/>
    <p:sldId id="284" r:id="rId59"/>
    <p:sldId id="285" r:id="rId60"/>
    <p:sldId id="286" r:id="rId61"/>
    <p:sldId id="287" r:id="rId62"/>
    <p:sldId id="288" r:id="rId63"/>
    <p:sldId id="306" r:id="rId64"/>
    <p:sldId id="289" r:id="rId65"/>
    <p:sldId id="291" r:id="rId66"/>
    <p:sldId id="290" r:id="rId67"/>
    <p:sldId id="292" r:id="rId68"/>
    <p:sldId id="293" r:id="rId69"/>
    <p:sldId id="295" r:id="rId70"/>
    <p:sldId id="297" r:id="rId71"/>
    <p:sldId id="307" r:id="rId72"/>
    <p:sldId id="2147473405" r:id="rId73"/>
    <p:sldId id="312" r:id="rId74"/>
    <p:sldId id="314" r:id="rId75"/>
    <p:sldId id="313" r:id="rId76"/>
    <p:sldId id="317" r:id="rId77"/>
    <p:sldId id="318" r:id="rId78"/>
    <p:sldId id="319" r:id="rId7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E24CEAE1-343F-4986-8244-C32A4B773085}">
          <p14:sldIdLst>
            <p14:sldId id="256"/>
            <p14:sldId id="2147473401"/>
            <p14:sldId id="2147473403"/>
            <p14:sldId id="2147473399"/>
            <p14:sldId id="264"/>
            <p14:sldId id="2147473384"/>
            <p14:sldId id="2147473390"/>
            <p14:sldId id="2147473383"/>
            <p14:sldId id="2147473394"/>
            <p14:sldId id="2147473379"/>
            <p14:sldId id="2147473389"/>
            <p14:sldId id="2147473385"/>
            <p14:sldId id="2147473396"/>
            <p14:sldId id="2147473391"/>
            <p14:sldId id="2147473406"/>
            <p14:sldId id="2147473404"/>
            <p14:sldId id="2147473407"/>
            <p14:sldId id="2147473395"/>
            <p14:sldId id="2147473386"/>
            <p14:sldId id="2147473392"/>
            <p14:sldId id="2147473393"/>
            <p14:sldId id="2147473387"/>
            <p14:sldId id="16764263"/>
            <p14:sldId id="2147473380"/>
            <p14:sldId id="337"/>
            <p14:sldId id="2147473397"/>
            <p14:sldId id="2147473377"/>
            <p14:sldId id="2147473398"/>
            <p14:sldId id="2147473402"/>
            <p14:sldId id="266"/>
            <p14:sldId id="267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9"/>
            <p14:sldId id="282"/>
            <p14:sldId id="2147473408"/>
            <p14:sldId id="320"/>
            <p14:sldId id="284"/>
            <p14:sldId id="285"/>
            <p14:sldId id="286"/>
            <p14:sldId id="287"/>
            <p14:sldId id="288"/>
            <p14:sldId id="306"/>
            <p14:sldId id="289"/>
            <p14:sldId id="291"/>
            <p14:sldId id="290"/>
            <p14:sldId id="292"/>
            <p14:sldId id="293"/>
            <p14:sldId id="295"/>
            <p14:sldId id="297"/>
            <p14:sldId id="307"/>
            <p14:sldId id="2147473405"/>
            <p14:sldId id="312"/>
            <p14:sldId id="314"/>
            <p14:sldId id="313"/>
            <p14:sldId id="317"/>
            <p14:sldId id="318"/>
            <p14:sldId id="319"/>
          </p14:sldIdLst>
        </p14:section>
        <p14:section name="附录" id="{B3C7B8BF-39A3-474C-AF04-B38147055B7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6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1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tableStyles" Target="tableStyles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82" Type="http://schemas.openxmlformats.org/officeDocument/2006/relationships/viewProps" Target="viewProps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495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F8E24-FD71-974F-9059-38716199823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36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F8E24-FD71-974F-9059-38716199823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97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F8E24-FD71-974F-9059-38716199823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9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F8E24-FD71-974F-9059-38716199823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5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lnSpc>
                <a:spcPct val="100000"/>
              </a:lnSpc>
              <a:defRPr sz="12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373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5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86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87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8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9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90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91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92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93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006E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有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无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深色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logo网格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空白页/整图/视频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手机图片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03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深色-手机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05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0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207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pad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09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" hasCustomPrompt="1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ctr">
              <a:lnSpc>
                <a:spcPct val="91666"/>
              </a:lnSpc>
              <a:defRPr sz="45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" hasCustomPrompt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ctr">
              <a:lnSpc>
                <a:spcPct val="91666"/>
              </a:lnSpc>
              <a:defRPr sz="1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95250" indent="0" algn="ctr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单击此处添加副标题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9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1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21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电脑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1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13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4" hasCustomPrompt="1"/>
          </p:nvPr>
        </p:nvSpPr>
        <p:spPr>
          <a:xfrm>
            <a:off x="838200" y="365126"/>
            <a:ext cx="10515600" cy="7683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4400" b="0" i="0" u="none" strike="noStrike" spc="0">
                <a:solidFill>
                  <a:srgbClr val="000000">
                    <a:alpha val="100000"/>
                  </a:srgbClr>
                </a:solidFill>
                <a:latin typeface="等线 Light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rPr>
              <a:t>Click to edit Master title style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15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marL="355600" indent="-355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Edit Master text styles</a:t>
            </a:r>
          </a:p>
          <a:p>
            <a:pPr marL="914400" lvl="1" indent="-3048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Second level</a:t>
            </a:r>
          </a:p>
          <a:p>
            <a:pPr marL="1270000" lvl="2" indent="-2540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Third level</a:t>
            </a:r>
          </a:p>
          <a:p>
            <a:pPr marL="1600200" lvl="3" indent="-228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Fourth level</a:t>
            </a:r>
          </a:p>
          <a:p>
            <a:pPr marL="2057400" lvl="4" indent="-228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Fifth level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16" hasCustomPrompt="1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2/7/2025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17" hasCustomPrompt="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18" hasCustomPrompt="1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‹#›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4714875" y="1133476"/>
            <a:ext cx="2762250" cy="0"/>
          </a:xfrm>
          <a:prstGeom prst="line">
            <a:avLst/>
          </a:pr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5" y="6428547"/>
            <a:ext cx="1108095" cy="311045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34965" y="136525"/>
            <a:ext cx="116593" cy="549275"/>
          </a:xfrm>
          <a:prstGeom prst="rect">
            <a:avLst/>
          </a:prstGeom>
          <a:solidFill>
            <a:srgbClr val="4DE6E6">
              <a:alpha val="100000"/>
            </a:srgbClr>
          </a:solidFill>
          <a:ln w="12700" cap="flat">
            <a:solidFill>
              <a:srgbClr val="4DE6E6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19" hasCustomPrompt="1"/>
          </p:nvPr>
        </p:nvSpPr>
        <p:spPr>
          <a:xfrm>
            <a:off x="4616275" y="6401507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1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0" hasCustomPrompt="1"/>
          </p:nvPr>
        </p:nvSpPr>
        <p:spPr>
          <a:xfrm>
            <a:off x="9088437" y="6401507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‹#›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21" hasCustomPrompt="1"/>
          </p:nvPr>
        </p:nvSpPr>
        <p:spPr>
          <a:xfrm>
            <a:off x="459439" y="136525"/>
            <a:ext cx="9757988" cy="5492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40404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8" name="AutoShape 8"/>
          <p:cNvSpPr/>
          <p:nvPr/>
        </p:nvSpPr>
        <p:spPr>
          <a:xfrm>
            <a:off x="-252341" y="0"/>
            <a:ext cx="252341" cy="365125"/>
          </a:xfrm>
          <a:prstGeom prst="rect">
            <a:avLst/>
          </a:prstGeom>
          <a:solidFill>
            <a:srgbClr val="141B63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-252339" y="376915"/>
            <a:ext cx="252340" cy="365125"/>
          </a:xfrm>
          <a:prstGeom prst="rect">
            <a:avLst/>
          </a:prstGeom>
          <a:solidFill>
            <a:srgbClr val="0499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-252339" y="753828"/>
            <a:ext cx="252340" cy="365125"/>
          </a:xfrm>
          <a:prstGeom prst="rect">
            <a:avLst/>
          </a:prstGeom>
          <a:solidFill>
            <a:srgbClr val="A1D2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-252341" y="1116288"/>
            <a:ext cx="252340" cy="365125"/>
          </a:xfrm>
          <a:prstGeom prst="rect">
            <a:avLst/>
          </a:prstGeom>
          <a:solidFill>
            <a:srgbClr val="969FC1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2943" t="86967" b="4103"/>
          <a:stretch>
            <a:fillRect/>
          </a:stretch>
        </p:blipFill>
        <p:spPr>
          <a:xfrm rot="5400000">
            <a:off x="-1759404" y="3355420"/>
            <a:ext cx="3266467" cy="252341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-252339" y="1483810"/>
            <a:ext cx="252340" cy="365125"/>
          </a:xfrm>
          <a:prstGeom prst="rect">
            <a:avLst/>
          </a:prstGeom>
          <a:solidFill>
            <a:srgbClr val="DDED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4" name="AutoShape 14"/>
          <p:cNvSpPr/>
          <p:nvPr/>
        </p:nvSpPr>
        <p:spPr>
          <a:xfrm>
            <a:off x="-259082" y="5113399"/>
            <a:ext cx="252340" cy="324000"/>
          </a:xfrm>
          <a:prstGeom prst="rect">
            <a:avLst/>
          </a:prstGeom>
          <a:solidFill>
            <a:srgbClr val="39CCFA">
              <a:alpha val="100000"/>
            </a:srgbClr>
          </a:solidFill>
          <a:ln w="12700" cap="flat" cmpd="sng">
            <a:noFill/>
            <a:prstDash val="solid"/>
          </a:ln>
        </p:spPr>
        <p:txBody>
          <a:bodyPr lIns="91411" tIns="71977" rIns="91411" bIns="71977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5" name="AutoShape 15"/>
          <p:cNvSpPr/>
          <p:nvPr/>
        </p:nvSpPr>
        <p:spPr>
          <a:xfrm>
            <a:off x="-259085" y="5447411"/>
            <a:ext cx="252343" cy="324000"/>
          </a:xfrm>
          <a:prstGeom prst="rect">
            <a:avLst/>
          </a:prstGeom>
          <a:solidFill>
            <a:srgbClr val="4B5286">
              <a:alpha val="100000"/>
            </a:srgbClr>
          </a:solidFill>
          <a:ln w="12700" cap="flat" cmpd="sng">
            <a:noFill/>
            <a:prstDash val="solid"/>
          </a:ln>
        </p:spPr>
        <p:txBody>
          <a:bodyPr lIns="91411" tIns="71977" rIns="91411" bIns="71977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6" name="AutoShape 16"/>
          <p:cNvSpPr/>
          <p:nvPr/>
        </p:nvSpPr>
        <p:spPr>
          <a:xfrm>
            <a:off x="-259082" y="5774883"/>
            <a:ext cx="252340" cy="329291"/>
          </a:xfrm>
          <a:prstGeom prst="rect">
            <a:avLst/>
          </a:prstGeom>
          <a:solidFill>
            <a:srgbClr val="0070C0">
              <a:alpha val="100000"/>
            </a:srgbClr>
          </a:solidFill>
          <a:ln w="12700" cap="flat" cmpd="sng">
            <a:noFill/>
            <a:prstDash val="solid"/>
          </a:ln>
        </p:spPr>
        <p:txBody>
          <a:bodyPr lIns="91411" tIns="71977" rIns="91411" bIns="71977" rtlCol="0" anchor="ctr"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222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23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24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5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400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浅色-社交单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57568" y="6455874"/>
            <a:ext cx="1942870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26" hasCustomPrompt="1"/>
          </p:nvPr>
        </p:nvSpPr>
        <p:spPr>
          <a:xfrm>
            <a:off x="347663" y="4542123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2022/01/05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7" hasCustomPrompt="1"/>
          </p:nvPr>
        </p:nvSpPr>
        <p:spPr>
          <a:xfrm>
            <a:off x="347662" y="1964576"/>
            <a:ext cx="7221535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English title is Microsoft YaHei 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28" hasCustomPrompt="1"/>
          </p:nvPr>
        </p:nvSpPr>
        <p:spPr>
          <a:xfrm>
            <a:off x="334964" y="2350199"/>
            <a:ext cx="8135936" cy="8199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6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6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单排字 雅黑Bold-60#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29" hasCustomPrompt="1"/>
          </p:nvPr>
        </p:nvSpPr>
        <p:spPr>
          <a:xfrm>
            <a:off x="360579" y="3457713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6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副标题位置雅黑Bold-36#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0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1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2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233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34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6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7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项目背景 项目成果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0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0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8303119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主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47150" y="3801290"/>
            <a:ext cx="1762306" cy="245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©2025 YNET</a:t>
            </a:r>
            <a:endParaRPr lang="en-US" sz="1100"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40" hasCustomPrompt="1"/>
          </p:nvPr>
        </p:nvSpPr>
        <p:spPr>
          <a:xfrm>
            <a:off x="1709145" y="2059033"/>
            <a:ext cx="8791303" cy="1510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单击此处编辑主标题文本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41" hasCustomPrompt="1"/>
          </p:nvPr>
        </p:nvSpPr>
        <p:spPr>
          <a:xfrm>
            <a:off x="3513996" y="4250781"/>
            <a:ext cx="5181600" cy="8223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b">
            <a:noAutofit/>
          </a:bodyPr>
          <a:lstStyle>
            <a:lvl1pPr algn="ctr">
              <a:lnSpc>
                <a:spcPct val="91666"/>
              </a:lnSpc>
              <a:defRPr sz="2400" b="0" i="0" u="none" strike="noStrike" spc="0">
                <a:solidFill>
                  <a:srgbClr val="898989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2400" b="0" i="0" u="none" strike="noStrike">
                <a:solidFill>
                  <a:srgbClr val="898989"/>
                </a:solidFill>
                <a:latin typeface="黑体"/>
                <a:ea typeface="黑体"/>
                <a:cs typeface="黑体"/>
                <a:sym typeface="黑体"/>
              </a:rPr>
              <a:t>单击此处编辑副标题文本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30400" y="554038"/>
            <a:ext cx="2476500" cy="65722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4000" b="0" i="0" u="none" strike="noStrike">
                <a:solidFill>
                  <a:srgbClr val="455A68"/>
                </a:solidFill>
                <a:latin typeface="黑体"/>
                <a:ea typeface="黑体"/>
                <a:cs typeface="黑体"/>
                <a:sym typeface="黑体"/>
              </a:rPr>
              <a:t>内容</a:t>
            </a:r>
            <a:endParaRPr lang="en-US" sz="110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子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399" y="2685414"/>
            <a:ext cx="1471612" cy="1103709"/>
          </a:xfrm>
          <a:prstGeom prst="ellipse">
            <a:avLst/>
          </a:prstGeom>
          <a:noFill/>
          <a:ln w="38100">
            <a:solidFill>
              <a:srgbClr val="92D050">
                <a:alpha val="100000"/>
              </a:srgbClr>
            </a:solidFill>
            <a:prstDash val="solid"/>
            <a:round/>
          </a:ln>
        </p:spPr>
        <p:txBody>
          <a:bodyPr lIns="0" tIns="0" rIns="0" bIns="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cxnSp>
        <p:nvCxnSpPr>
          <p:cNvPr id="3" name="Connector 3"/>
          <p:cNvCxnSpPr/>
          <p:nvPr/>
        </p:nvCxnSpPr>
        <p:spPr>
          <a:xfrm>
            <a:off x="4652343" y="3397407"/>
            <a:ext cx="7285495" cy="0"/>
          </a:xfrm>
          <a:prstGeom prst="line">
            <a:avLst/>
          </a:prstGeom>
          <a:noFill/>
          <a:ln w="12700" cap="flat">
            <a:solidFill>
              <a:srgbClr val="92D05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Freeform 4"/>
          <p:cNvSpPr/>
          <p:nvPr/>
        </p:nvSpPr>
        <p:spPr>
          <a:xfrm>
            <a:off x="2888236" y="3403364"/>
            <a:ext cx="1765300" cy="508398"/>
          </a:xfrm>
          <a:custGeom>
            <a:avLst/>
            <a:gdLst/>
            <a:ahLst/>
            <a:cxnLst/>
            <a:rect l="l" t="t" r="r" b="b"/>
            <a:pathLst>
              <a:path w="1765300" h="508398">
                <a:moveTo>
                  <a:pt x="1765300" y="0"/>
                </a:moveTo>
                <a:lnTo>
                  <a:pt x="1729260" y="87154"/>
                </a:lnTo>
                <a:cubicBezTo>
                  <a:pt x="1589776" y="334701"/>
                  <a:pt x="1263236" y="508398"/>
                  <a:pt x="882650" y="508398"/>
                </a:cubicBezTo>
                <a:cubicBezTo>
                  <a:pt x="502065" y="508398"/>
                  <a:pt x="175524" y="334701"/>
                  <a:pt x="36040" y="87154"/>
                </a:cubicBez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92D050">
                <a:alpha val="100000"/>
              </a:srgbClr>
            </a:solidFill>
            <a:prstDash val="solid"/>
          </a:ln>
        </p:spPr>
        <p:txBody>
          <a:bodyPr lIns="91434" tIns="45717" rIns="91434" bIns="45717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5" name="Connector 5"/>
          <p:cNvCxnSpPr/>
          <p:nvPr/>
        </p:nvCxnSpPr>
        <p:spPr>
          <a:xfrm>
            <a:off x="107401" y="3404551"/>
            <a:ext cx="2782138" cy="0"/>
          </a:xfrm>
          <a:prstGeom prst="line">
            <a:avLst/>
          </a:prstGeom>
          <a:noFill/>
          <a:ln w="12700" cap="flat">
            <a:solidFill>
              <a:srgbClr val="92D05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AutoShape 6"/>
          <p:cNvSpPr>
            <a:spLocks noGrp="1"/>
          </p:cNvSpPr>
          <p:nvPr>
            <p:ph type="body" sz="quarter" idx="242" hasCustomPrompt="1"/>
          </p:nvPr>
        </p:nvSpPr>
        <p:spPr>
          <a:xfrm>
            <a:off x="4652343" y="2821577"/>
            <a:ext cx="7285495" cy="53808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ctr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44546A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44546A"/>
                </a:solidFill>
                <a:latin typeface="黑体"/>
                <a:ea typeface="黑体"/>
                <a:cs typeface="黑体"/>
                <a:sym typeface="黑体"/>
              </a:rPr>
              <a:t>单击此处编辑标题文本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43" hasCustomPrompt="1"/>
          </p:nvPr>
        </p:nvSpPr>
        <p:spPr>
          <a:xfrm>
            <a:off x="4974560" y="3432071"/>
            <a:ext cx="6963278" cy="35705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ctr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44546A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44546A"/>
                </a:solidFill>
                <a:latin typeface="黑体"/>
                <a:ea typeface="黑体"/>
                <a:cs typeface="黑体"/>
                <a:sym typeface="黑体"/>
              </a:rPr>
              <a:t>单击此处编辑副标题文本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44" hasCustomPrompt="1"/>
          </p:nvPr>
        </p:nvSpPr>
        <p:spPr>
          <a:xfrm>
            <a:off x="3045399" y="2715534"/>
            <a:ext cx="1471612" cy="104346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ctr">
            <a:noAutofit/>
          </a:bodyPr>
          <a:lstStyle>
            <a:lvl1pPr algn="ctr">
              <a:lnSpc>
                <a:spcPct val="91666"/>
              </a:lnSpc>
              <a:defRPr sz="7200" b="0" i="1" u="none" strike="noStrike" spc="0">
                <a:solidFill>
                  <a:srgbClr val="435A68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7200" b="0" i="1" u="none" strike="noStrike">
                <a:solidFill>
                  <a:srgbClr val="435A68"/>
                </a:solidFill>
                <a:latin typeface="黑体"/>
                <a:ea typeface="黑体"/>
                <a:cs typeface="黑体"/>
                <a:sym typeface="黑体"/>
              </a:rPr>
              <a:t>点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5" hasCustomPrompt="1"/>
          </p:nvPr>
        </p:nvSpPr>
        <p:spPr>
          <a:xfrm>
            <a:off x="274567" y="914400"/>
            <a:ext cx="11677027" cy="56692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marL="304800" indent="-3048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内容</a:t>
            </a:r>
          </a:p>
          <a:p>
            <a:pPr marL="711200" lvl="1" indent="-2540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内容</a:t>
            </a:r>
          </a:p>
          <a:p>
            <a:pPr marL="1143000" lvl="2" indent="-228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内容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46" hasCustomPrompt="1"/>
          </p:nvPr>
        </p:nvSpPr>
        <p:spPr>
          <a:xfrm>
            <a:off x="882650" y="298586"/>
            <a:ext cx="9724390" cy="47148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单击此处编辑标题样式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7" hasCustomPrompt="1"/>
          </p:nvPr>
        </p:nvSpPr>
        <p:spPr>
          <a:xfrm>
            <a:off x="882650" y="298586"/>
            <a:ext cx="9724390" cy="47148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单击此处编辑标题样式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algn="l"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45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7" hasCustomPrompt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9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8" hasCustomPrompt="1"/>
          </p:nvPr>
        </p:nvSpPr>
        <p:spPr>
          <a:xfrm>
            <a:off x="882015" y="350520"/>
            <a:ext cx="6786245" cy="47117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9" hasCustomPrompt="1"/>
          </p:nvPr>
        </p:nvSpPr>
        <p:spPr>
          <a:xfrm>
            <a:off x="180000" y="108000"/>
            <a:ext cx="5400000" cy="6680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2800" b="1" i="0" u="none" strike="noStrike" spc="0">
                <a:solidFill>
                  <a:srgbClr val="595959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800" b="1" i="0" u="none" strike="noStrike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50" hasCustomPrompt="1"/>
          </p:nvPr>
        </p:nvSpPr>
        <p:spPr>
          <a:xfrm>
            <a:off x="406400" y="76200"/>
            <a:ext cx="10871200" cy="457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886724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3481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空白内容页（有logo）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997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空白内容页（无logo）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197826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0网格-浅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4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5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6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80网格-浅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539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0网格-深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29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36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logo网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076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空白页/整图/视频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6987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手机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72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深色-手机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698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그림 개체 틀 1"/>
          <p:cNvSpPr>
            <a:spLocks noGrp="1"/>
          </p:cNvSpPr>
          <p:nvPr>
            <p:ph type="pic" sz="quarter" idx="10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7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995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pad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7" name="그림 개체 틀 1"/>
          <p:cNvSpPr>
            <a:spLocks noGrp="1"/>
          </p:cNvSpPr>
          <p:nvPr>
            <p:ph type="pic" sz="quarter" idx="10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7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563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그림 개체 틀 1"/>
          <p:cNvSpPr>
            <a:spLocks noGrp="1"/>
          </p:cNvSpPr>
          <p:nvPr>
            <p:ph type="pic" sz="quarter" idx="10" hasCustomPrompt="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29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7" hasCustomPrompt="1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8" hasCustomPrompt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9" hasCustomPrompt="1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0" hasCustomPrompt="1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31" hasCustomPrompt="1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2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3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4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电脑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10" name="그림 개체 틀 1"/>
          <p:cNvSpPr>
            <a:spLocks noGrp="1"/>
          </p:cNvSpPr>
          <p:nvPr>
            <p:ph type="pic" sz="quarter" idx="10" hasCustomPrompt="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2113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章节页标题位置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在此添加描述此章节的相关文字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5817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286E13-5A3A-324B-AEE8-F15655968A14}" type="datetimeFigureOut">
              <a:rPr kumimoji="1" lang="zh-CN" altLang="en-US" smtClean="0"/>
              <a:t>2025/3/18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6A90D-A6FD-0C47-83E9-FA37363DB9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7912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标题 14"/>
          <p:cNvSpPr>
            <a:spLocks noGrp="1"/>
          </p:cNvSpPr>
          <p:nvPr>
            <p:ph type="title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ENDING FONT - 48#</a:t>
            </a:r>
            <a:endParaRPr kumimoji="1" lang="zh-CN" altLang="en-US" dirty="0"/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落款字号为雅黑</a:t>
            </a:r>
            <a:r>
              <a:rPr kumimoji="1" lang="en-US" altLang="zh-CN" dirty="0"/>
              <a:t>Bold-24#</a:t>
            </a:r>
            <a:endParaRPr kumimoji="1" lang="zh-CN" altLang="en-US" dirty="0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演讲人：火山引擎</a:t>
            </a:r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GB" altLang="zh-CN" dirty="0"/>
              <a:t>SPEAKER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VOLCENGINE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357568" y="6455874"/>
            <a:ext cx="17327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1" lang="en-US" altLang="zh-CN" sz="1000" dirty="0">
                <a:solidFill>
                  <a:schemeClr val="tx1"/>
                </a:solidFill>
              </a:rPr>
              <a:t>WWW.VOLCENGINE.COM</a:t>
            </a:r>
            <a:endParaRPr kumimoji="1"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</p:spPr>
      </p:pic>
      <p:grpSp>
        <p:nvGrpSpPr>
          <p:cNvPr id="26" name="组合 25"/>
          <p:cNvGrpSpPr/>
          <p:nvPr userDrawn="1"/>
        </p:nvGrpSpPr>
        <p:grpSpPr>
          <a:xfrm>
            <a:off x="11482101" y="398853"/>
            <a:ext cx="266986" cy="123053"/>
            <a:chOff x="455819" y="353099"/>
            <a:chExt cx="266986" cy="123053"/>
          </a:xfrm>
        </p:grpSpPr>
        <p:sp>
          <p:nvSpPr>
            <p:cNvPr id="27" name="椭圆 26"/>
            <p:cNvSpPr/>
            <p:nvPr userDrawn="1"/>
          </p:nvSpPr>
          <p:spPr>
            <a:xfrm>
              <a:off x="599756" y="353099"/>
              <a:ext cx="123049" cy="1230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 userDrawn="1"/>
          </p:nvSpPr>
          <p:spPr>
            <a:xfrm>
              <a:off x="455819" y="353103"/>
              <a:ext cx="123049" cy="1230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89619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99"/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56459" y="301596"/>
            <a:ext cx="720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行业背景-安全监管更加严格</a:t>
            </a:r>
          </a:p>
        </p:txBody>
      </p:sp>
      <p:sp>
        <p:nvSpPr>
          <p:cNvPr id="6" name="标题 99"/>
          <p:cNvSpPr txBox="1"/>
          <p:nvPr userDrawn="1"/>
        </p:nvSpPr>
        <p:spPr>
          <a:xfrm>
            <a:off x="7383734" y="327400"/>
            <a:ext cx="446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sz="1000" b="1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火山引擎</a:t>
            </a:r>
            <a:r>
              <a:rPr lang="en-US" altLang="zh-CN" sz="1000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000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云安全行业解决方案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62269" y="392379"/>
            <a:ext cx="45719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6861"/>
      </p:ext>
    </p:extLst>
  </p:cSld>
  <p:clrMapOvr>
    <a:masterClrMapping/>
  </p:clrMapOvr>
  <p:hf sldNum="0"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浅色-中英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桌子, 蓝色, 电脑,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DDE8FF">
                  <a:alpha val="0"/>
                </a:srgbClr>
              </a:gs>
              <a:gs pos="0">
                <a:schemeClr val="tx2">
                  <a:lumMod val="40000"/>
                  <a:lumOff val="60000"/>
                  <a:alpha val="82000"/>
                </a:schemeClr>
              </a:gs>
            </a:gsLst>
            <a:lin ang="9000000" scaled="0"/>
            <a:tileRect/>
          </a:gradFill>
          <a:ln w="6350">
            <a:noFill/>
          </a:ln>
          <a:effectLst>
            <a:outerShdw blurRad="241300" dist="88900" dir="2700000" algn="tl" rotWithShape="0">
              <a:schemeClr val="accent1">
                <a:alpha val="10000"/>
              </a:schemeClr>
            </a:outerShdw>
          </a:effectLst>
          <a:scene3d>
            <a:camera prst="orthographicFront"/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27835"/>
            <a:endParaRPr kumimoji="1" lang="zh-CN" altLang="en-US" sz="1400" kern="0" dirty="0">
              <a:solidFill>
                <a:schemeClr val="bg1"/>
              </a:solidFill>
              <a:effectLst>
                <a:outerShdw blurRad="38100" dist="38100" dir="2700000" algn="tl">
                  <a:schemeClr val="accent1">
                    <a:alpha val="43000"/>
                  </a:schemeClr>
                </a:outerShdw>
              </a:effectLst>
              <a:latin typeface="FZLanTingHeiS-DB-GB" panose="02000500000000000000" pitchFamily="2" charset="-122"/>
              <a:ea typeface="FZLanTingHeiS-DB-GB" panose="020005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ZLanTingHeiS-R-GB" panose="02000500000000000000" pitchFamily="2" charset="-122"/>
                <a:ea typeface="FZLanTingHeiS-R-GB" panose="020005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演讲人：火山引擎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Byte Sans SemiLight" pitchFamily="2" charset="0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GB" altLang="zh-CN" dirty="0"/>
              <a:t>SPEAKER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VOLCENGINE</a:t>
            </a:r>
            <a:endParaRPr kumimoji="1" lang="zh-CN" altLang="en-US" dirty="0"/>
          </a:p>
        </p:txBody>
      </p:sp>
      <p:sp>
        <p:nvSpPr>
          <p:cNvPr id="38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Byte Sans SemiLight" pitchFamily="2" charset="0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English title is 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Semilight-20#</a:t>
            </a:r>
            <a:endParaRPr kumimoji="1" lang="zh-CN" altLang="en-US" dirty="0"/>
          </a:p>
        </p:txBody>
      </p:sp>
      <p:sp>
        <p:nvSpPr>
          <p:cNvPr id="41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副标题 方正兰亭大黑</a:t>
            </a:r>
            <a:r>
              <a:rPr kumimoji="1" lang="en-US" altLang="zh-CN" dirty="0"/>
              <a:t>-28#</a:t>
            </a:r>
            <a:endParaRPr kumimoji="1" lang="zh-CN" altLang="en-US" dirty="0"/>
          </a:p>
        </p:txBody>
      </p:sp>
      <p:sp>
        <p:nvSpPr>
          <p:cNvPr id="42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Byte Sans SemiLight" pitchFamily="2" charset="0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English subtitle reserved place of 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Semilight-18#</a:t>
            </a:r>
            <a:endParaRPr kumimoji="1" lang="en-GB" altLang="zh-CN" dirty="0"/>
          </a:p>
        </p:txBody>
      </p:sp>
      <p:sp>
        <p:nvSpPr>
          <p:cNvPr id="43" name="标题 39"/>
          <p:cNvSpPr>
            <a:spLocks noGrp="1"/>
          </p:cNvSpPr>
          <p:nvPr>
            <p:ph type="title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</p:spPr>
        <p:txBody>
          <a:bodyPr/>
          <a:lstStyle>
            <a:lvl1pPr>
              <a:defRPr sz="4800" b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lang="zh-CN" altLang="en-US" dirty="0"/>
              <a:t>标题方正兰亭大黑</a:t>
            </a:r>
            <a:r>
              <a:rPr lang="en-US" altLang="zh-CN" dirty="0"/>
              <a:t>-48#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0065275" y="6468550"/>
            <a:ext cx="18905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www.volcengine.com</a:t>
            </a:r>
            <a:endParaRPr lang="zh-CN" altLang="en-US" sz="1000" kern="1200" dirty="0">
              <a:solidFill>
                <a:schemeClr val="bg1">
                  <a:lumMod val="50000"/>
                </a:schemeClr>
              </a:solidFill>
              <a:ea typeface="方正兰亭黑简体" panose="02000500000000000000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68765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>
            <a:extLst>
              <a:ext uri="{FF2B5EF4-FFF2-40B4-BE49-F238E27FC236}">
                <a16:creationId xmlns:a16="http://schemas.microsoft.com/office/drawing/2014/main" id="{4F4CD195-F272-BCC2-FB4D-C0F5A7DF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37D303-D77C-AE01-B6F2-E9361F9E5C96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2CF9409-42E0-E2FE-DF16-7C394D942DFF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469D33-A533-66AB-97A5-6D776ADEBBDB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7D8770C-2979-7F8A-DE79-F1C8A283F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D389CC-E47F-5EDD-CC0C-598A8065DE1F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793867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>
            <a:extLst>
              <a:ext uri="{FF2B5EF4-FFF2-40B4-BE49-F238E27FC236}">
                <a16:creationId xmlns:a16="http://schemas.microsoft.com/office/drawing/2014/main" id="{C1EEC154-210B-2701-CA7F-679103E7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F81C3F-DB90-AA84-93C1-9AC5D8033EC8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F5F13D-302A-EEC9-BAC3-3CFF516DFD56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58F851-DFE8-2D81-7563-147C2AAEDEDA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B52FBD-6C0F-A004-6DEF-58624522F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28C815-CB7C-BE81-CD41-68AAF3497A3C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14190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4">
            <a:extLst>
              <a:ext uri="{FF2B5EF4-FFF2-40B4-BE49-F238E27FC236}">
                <a16:creationId xmlns:a16="http://schemas.microsoft.com/office/drawing/2014/main" id="{AE9151C5-8D09-3AAD-2F24-8E442C5B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FC9573-E049-5141-C1F5-8856FD6C958F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E26F911-742B-08EE-D016-E92F6A91A43C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A20742-5D91-D008-179A-BE95BB6EAC67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8DBFE7F-3AF2-F396-9604-C3FEF3DF7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C34164-E5F8-A133-34B9-2F89C11A191F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802532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>
            <a:extLst>
              <a:ext uri="{FF2B5EF4-FFF2-40B4-BE49-F238E27FC236}">
                <a16:creationId xmlns:a16="http://schemas.microsoft.com/office/drawing/2014/main" id="{51A4821E-3E30-0A89-73FF-5E0CEA1D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AD8246-B102-5448-F564-905FB5528F54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07D8770-B84C-3553-2776-B63B7EABDFFD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01927B-24E5-E73D-19FF-9D98388E7E41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E8F2F48-3F13-ACF8-ACE7-ACBFE77F4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73E269-2CBB-32EB-08EC-A656C952027F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6114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6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7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8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4">
            <a:extLst>
              <a:ext uri="{FF2B5EF4-FFF2-40B4-BE49-F238E27FC236}">
                <a16:creationId xmlns:a16="http://schemas.microsoft.com/office/drawing/2014/main" id="{10567C51-E273-46B9-6064-7B74374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8A22AEB-F845-1DBE-EA84-D90E5B6DF1F7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035448-B22E-1D2B-5FFC-4008BDF71937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EAA9DE6-502A-A73B-5A04-D1D897BDF5D7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EB8EE72-C457-B372-D3C3-6957AD426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46750A-E14E-C51C-13DA-C0D158F4E13E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740449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99585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2023 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12131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09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9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0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1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2" hasCustomPrompt="1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3" hasCustomPrompt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76200"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4" hasCustomPrompt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45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46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47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49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0" hasCustomPrompt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1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2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3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4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5" hasCustomPrompt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6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7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8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 hasCustomPrompt="1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 hasCustomPrompt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1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62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3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有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无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深色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logo网格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空白页/整图/视频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手机图片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73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深色-手机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75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77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pad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79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8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电脑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83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84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目录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85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404040">
                  <a:alpha val="10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8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章节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90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91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92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6" name="AutoShape 6"/>
          <p:cNvSpPr>
            <a:spLocks noGrp="1"/>
          </p:cNvSpPr>
          <p:nvPr>
            <p:ph type="pic" sz="quarter" idx="93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4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95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文字居中/突出/金句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6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97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BABAB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BABABA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98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99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00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1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400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浅色-社交单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57568" y="6455874"/>
            <a:ext cx="1942870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02" hasCustomPrompt="1"/>
          </p:nvPr>
        </p:nvSpPr>
        <p:spPr>
          <a:xfrm>
            <a:off x="347663" y="4542123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2022/01/05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3" hasCustomPrompt="1"/>
          </p:nvPr>
        </p:nvSpPr>
        <p:spPr>
          <a:xfrm>
            <a:off x="347662" y="1964576"/>
            <a:ext cx="7221535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English title is Microsoft YaHei 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04" hasCustomPrompt="1"/>
          </p:nvPr>
        </p:nvSpPr>
        <p:spPr>
          <a:xfrm>
            <a:off x="334964" y="2350199"/>
            <a:ext cx="8135936" cy="8199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6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6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单排字 雅黑Bold-60#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05" hasCustomPrompt="1"/>
          </p:nvPr>
        </p:nvSpPr>
        <p:spPr>
          <a:xfrm>
            <a:off x="360579" y="3457713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6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副标题位置雅黑Bold-36#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0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0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10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3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项目背景 项目成果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957603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573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335832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（黑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0F10">
              <a:alpha val="18824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2322286" y="5650994"/>
            <a:ext cx="7547428" cy="646331"/>
            <a:chOff x="2322286" y="5650994"/>
            <a:chExt cx="7547428" cy="6463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44140" y="5684602"/>
              <a:ext cx="625574" cy="612723"/>
            </a:xfrm>
            <a:prstGeom prst="rect">
              <a:avLst/>
            </a:prstGeom>
            <a:ln w="12700">
              <a:noFill/>
              <a:prstDash val="solid"/>
            </a:ln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2286" y="5801359"/>
              <a:ext cx="1508603" cy="391793"/>
            </a:xfrm>
            <a:prstGeom prst="rect">
              <a:avLst/>
            </a:prstGeom>
            <a:ln w="12700">
              <a:noFill/>
              <a:prstDash val="solid"/>
            </a:ln>
          </p:spPr>
        </p:pic>
        <p:sp>
          <p:nvSpPr>
            <p:cNvPr id="7" name="AutoShape 7"/>
            <p:cNvSpPr/>
            <p:nvPr/>
          </p:nvSpPr>
          <p:spPr>
            <a:xfrm>
              <a:off x="4306965" y="5650994"/>
              <a:ext cx="2204450" cy="646331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50000"/>
                </a:lnSpc>
                <a:defRPr/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深圳市福田区深南大道2012号</a:t>
              </a:r>
              <a:endParaRPr lang="en-US" sz="1100"/>
            </a:p>
            <a:p>
              <a:pPr indent="0" algn="l">
                <a:lnSpc>
                  <a:spcPct val="150000"/>
                </a:lnSpc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深圳证券交易所广场44楼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6744594" y="5665355"/>
              <a:ext cx="2023631" cy="617605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50000"/>
                </a:lnSpc>
                <a:defRPr/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电话：0755-84362888 </a:t>
              </a:r>
              <a:endParaRPr lang="en-US" sz="1100"/>
            </a:p>
            <a:p>
              <a:pPr indent="0" algn="l">
                <a:lnSpc>
                  <a:spcPct val="150000"/>
                </a:lnSpc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网址：www.chinacsci.com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0776" y="3830326"/>
            <a:ext cx="6730448" cy="0"/>
            <a:chOff x="2730776" y="3830326"/>
            <a:chExt cx="6730448" cy="0"/>
          </a:xfrm>
        </p:grpSpPr>
        <p:cxnSp>
          <p:nvCxnSpPr>
            <p:cNvPr id="10" name="Connector 10"/>
            <p:cNvCxnSpPr/>
            <p:nvPr/>
          </p:nvCxnSpPr>
          <p:spPr>
            <a:xfrm>
              <a:off x="7069204" y="3830326"/>
              <a:ext cx="2392020" cy="0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" name="Connector 11"/>
            <p:cNvCxnSpPr/>
            <p:nvPr/>
          </p:nvCxnSpPr>
          <p:spPr>
            <a:xfrm>
              <a:off x="2730776" y="3830326"/>
              <a:ext cx="2392020" cy="0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中证信用封面（投影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43579" y="1205345"/>
            <a:ext cx="1306275" cy="208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中证信用  版权所有</a:t>
            </a:r>
            <a:endParaRPr lang="en-US" sz="11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中证信用封面（电脑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43579" y="1205345"/>
            <a:ext cx="1306275" cy="208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中证信用  版权所有</a:t>
            </a:r>
            <a:endParaRPr lang="en-US" sz="11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征信封面（浅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202" y="6402705"/>
            <a:ext cx="1840585" cy="144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中证数智  版权所有</a:t>
            </a:r>
            <a:endParaRPr lang="en-US" sz="11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1584" t="32087" r="8864" b="25885"/>
          <a:stretch>
            <a:fillRect/>
          </a:stretch>
        </p:blipFill>
        <p:spPr>
          <a:xfrm>
            <a:off x="5311471" y="1225143"/>
            <a:ext cx="1264258" cy="189971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（浅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1435" y="1720215"/>
            <a:ext cx="7009130" cy="341757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911424" y="1124744"/>
            <a:ext cx="10369152" cy="4608512"/>
          </a:xfrm>
          <a:prstGeom prst="rect">
            <a:avLst/>
          </a:prstGeom>
          <a:noFill/>
          <a:ln w="25400" cap="flat">
            <a:solidFill>
              <a:srgbClr val="952027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4175786" y="846416"/>
            <a:ext cx="3840427" cy="576064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3200" b="0" i="0" u="none" strike="noStrike">
                <a:solidFill>
                  <a:srgbClr val="920F10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rPr>
              <a:t>目录 </a:t>
            </a:r>
            <a:r>
              <a:rPr lang="en-US" sz="3200" b="0" i="0" u="none" strike="noStrike">
                <a:solidFill>
                  <a:srgbClr val="920F10"/>
                </a:solidFill>
                <a:latin typeface="楷体"/>
                <a:ea typeface="楷体"/>
                <a:cs typeface="楷体"/>
                <a:sym typeface="楷体"/>
              </a:rPr>
              <a:t>/ CONTENTS</a:t>
            </a:r>
            <a:endParaRPr lang="en-US"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（加黑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1435" y="1720215"/>
            <a:ext cx="7009130" cy="341757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911424" y="1124744"/>
            <a:ext cx="10369152" cy="4608512"/>
          </a:xfrm>
          <a:prstGeom prst="rect">
            <a:avLst/>
          </a:prstGeom>
          <a:noFill/>
          <a:ln w="25400" cap="flat">
            <a:solidFill>
              <a:srgbClr val="952027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4175786" y="846416"/>
            <a:ext cx="3840427" cy="576064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3200" b="0" i="0" u="none" strike="noStrike">
                <a:solidFill>
                  <a:srgbClr val="920F10"/>
                </a:solidFill>
                <a:latin typeface="思源黑体 CN Heavy"/>
                <a:ea typeface="思源黑体 CN Heavy"/>
                <a:cs typeface="思源黑体 CN Heavy"/>
                <a:sym typeface="思源黑体 CN Heavy"/>
              </a:rPr>
              <a:t>目录 / CONTENTS</a:t>
            </a:r>
            <a:endParaRPr lang="en-US" sz="11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分隔页（信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1202" y="6402705"/>
            <a:ext cx="1840585" cy="14400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分隔页（征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中证数智  版权所有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583" t="32087" r="8864" b="25884"/>
          <a:stretch>
            <a:fillRect/>
          </a:stretch>
        </p:blipFill>
        <p:spPr>
          <a:xfrm>
            <a:off x="10187320" y="771919"/>
            <a:ext cx="952458" cy="1510106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7805" y="0"/>
            <a:ext cx="2208530" cy="4225263"/>
          </a:xfrm>
          <a:prstGeom prst="rect">
            <a:avLst/>
          </a:prstGeom>
          <a:solidFill>
            <a:srgbClr val="920F10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4032535" y="2895301"/>
            <a:ext cx="5760640" cy="96011"/>
            <a:chOff x="4032535" y="2895301"/>
            <a:chExt cx="5760640" cy="96011"/>
          </a:xfrm>
        </p:grpSpPr>
        <p:sp>
          <p:nvSpPr>
            <p:cNvPr id="4" name="AutoShape 4"/>
            <p:cNvSpPr/>
            <p:nvPr/>
          </p:nvSpPr>
          <p:spPr>
            <a:xfrm>
              <a:off x="4032535" y="2895301"/>
              <a:ext cx="1152128" cy="96011"/>
            </a:xfrm>
            <a:prstGeom prst="rect">
              <a:avLst/>
            </a:prstGeom>
            <a:solidFill>
              <a:srgbClr val="920F1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5184663" y="2895301"/>
              <a:ext cx="1152128" cy="96011"/>
            </a:xfrm>
            <a:prstGeom prst="rect">
              <a:avLst/>
            </a:prstGeom>
            <a:solidFill>
              <a:srgbClr val="910F0F">
                <a:alpha val="8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6336791" y="2895301"/>
              <a:ext cx="1152128" cy="96011"/>
            </a:xfrm>
            <a:prstGeom prst="rect">
              <a:avLst/>
            </a:prstGeom>
            <a:solidFill>
              <a:srgbClr val="910F0F">
                <a:alpha val="6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7488919" y="2895301"/>
              <a:ext cx="1152128" cy="96011"/>
            </a:xfrm>
            <a:prstGeom prst="rect">
              <a:avLst/>
            </a:prstGeom>
            <a:solidFill>
              <a:srgbClr val="910F0F">
                <a:alpha val="4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8641047" y="2895301"/>
              <a:ext cx="1152128" cy="96011"/>
            </a:xfrm>
            <a:prstGeom prst="rect">
              <a:avLst/>
            </a:prstGeom>
            <a:solidFill>
              <a:srgbClr val="910F0F">
                <a:alpha val="2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页1（信用底纹 横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5" hasCustomPrompt="1"/>
          </p:nvPr>
        </p:nvSpPr>
        <p:spPr>
          <a:xfrm>
            <a:off x="9200909" y="6055408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200" b="0" i="0" u="none" strike="noStrike" spc="0">
                <a:solidFill>
                  <a:srgbClr val="898989">
                    <a:alpha val="100000"/>
                  </a:srgbClr>
                </a:solidFill>
                <a:latin typeface="楷体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楷体"/>
                <a:ea typeface="楷体"/>
                <a:cs typeface="楷体"/>
                <a:sym typeface="楷体"/>
              </a:rPr>
              <a:t>‹#›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5942382"/>
            <a:ext cx="12193200" cy="915618"/>
          </a:xfrm>
          <a:prstGeom prst="rect">
            <a:avLst/>
          </a:prstGeom>
          <a:ln w="12700">
            <a:noFill/>
            <a:prstDash val="solid"/>
          </a:ln>
        </p:spPr>
      </p:pic>
      <p:cxnSp>
        <p:nvCxnSpPr>
          <p:cNvPr id="4" name="Connector 4"/>
          <p:cNvCxnSpPr/>
          <p:nvPr/>
        </p:nvCxnSpPr>
        <p:spPr>
          <a:xfrm>
            <a:off x="669924" y="857250"/>
            <a:ext cx="10850563" cy="0"/>
          </a:xfrm>
          <a:prstGeom prst="line">
            <a:avLst/>
          </a:prstGeom>
          <a:noFill/>
          <a:ln w="12700" cap="flat">
            <a:solidFill>
              <a:srgbClr val="80808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页1（信用底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6" hasCustomPrompt="1"/>
          </p:nvPr>
        </p:nvSpPr>
        <p:spPr>
          <a:xfrm>
            <a:off x="9200909" y="6055408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200" b="0" i="0" u="none" strike="noStrike" spc="0">
                <a:solidFill>
                  <a:srgbClr val="898989">
                    <a:alpha val="100000"/>
                  </a:srgbClr>
                </a:solidFill>
                <a:latin typeface="楷体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楷体"/>
                <a:ea typeface="楷体"/>
                <a:cs typeface="楷体"/>
                <a:sym typeface="楷体"/>
              </a:rPr>
              <a:t>‹#›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5942382"/>
            <a:ext cx="12193200" cy="915618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7805" y="4"/>
            <a:ext cx="2208531" cy="4225263"/>
          </a:xfrm>
          <a:prstGeom prst="rect">
            <a:avLst/>
          </a:prstGeom>
          <a:solidFill>
            <a:srgbClr val="920F10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4032535" y="2895305"/>
            <a:ext cx="5760640" cy="96011"/>
            <a:chOff x="4032535" y="2895305"/>
            <a:chExt cx="5760640" cy="96011"/>
          </a:xfrm>
        </p:grpSpPr>
        <p:sp>
          <p:nvSpPr>
            <p:cNvPr id="4" name="AutoShape 4"/>
            <p:cNvSpPr/>
            <p:nvPr/>
          </p:nvSpPr>
          <p:spPr>
            <a:xfrm>
              <a:off x="4032535" y="2895305"/>
              <a:ext cx="1152128" cy="96011"/>
            </a:xfrm>
            <a:prstGeom prst="rect">
              <a:avLst/>
            </a:prstGeom>
            <a:solidFill>
              <a:srgbClr val="920F1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5184663" y="2895305"/>
              <a:ext cx="1152128" cy="96011"/>
            </a:xfrm>
            <a:prstGeom prst="rect">
              <a:avLst/>
            </a:prstGeom>
            <a:solidFill>
              <a:srgbClr val="910F0F">
                <a:alpha val="8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6336791" y="2895305"/>
              <a:ext cx="1152128" cy="96011"/>
            </a:xfrm>
            <a:prstGeom prst="rect">
              <a:avLst/>
            </a:prstGeom>
            <a:solidFill>
              <a:srgbClr val="910F0F">
                <a:alpha val="6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7488919" y="2895305"/>
              <a:ext cx="1152128" cy="96011"/>
            </a:xfrm>
            <a:prstGeom prst="rect">
              <a:avLst/>
            </a:prstGeom>
            <a:solidFill>
              <a:srgbClr val="910F0F">
                <a:alpha val="4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8641047" y="2895305"/>
              <a:ext cx="1152128" cy="96011"/>
            </a:xfrm>
            <a:prstGeom prst="rect">
              <a:avLst/>
            </a:prstGeom>
            <a:solidFill>
              <a:srgbClr val="910F0F">
                <a:alpha val="2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9" name="AutoShape 9"/>
          <p:cNvSpPr>
            <a:spLocks noGrp="1"/>
          </p:cNvSpPr>
          <p:nvPr>
            <p:ph type="body" sz="quarter" idx="117" hasCustomPrompt="1"/>
          </p:nvPr>
        </p:nvSpPr>
        <p:spPr>
          <a:xfrm>
            <a:off x="308128" y="1921262"/>
            <a:ext cx="4614333" cy="13398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9600" b="0" i="0" u="none" strike="noStrike" spc="0">
                <a:solidFill>
                  <a:srgbClr val="FFFFFF">
                    <a:alpha val="100000"/>
                  </a:srgbClr>
                </a:solidFill>
                <a:latin typeface="思源黑体 CN Bold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9600" b="0" i="0" u="none" strike="noStrike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rPr>
              <a:t>01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18" hasCustomPrompt="1"/>
          </p:nvPr>
        </p:nvSpPr>
        <p:spPr>
          <a:xfrm>
            <a:off x="3877246" y="2172343"/>
            <a:ext cx="5477357" cy="57364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700" b="1" i="0" u="none" strike="noStrike" spc="0">
                <a:solidFill>
                  <a:srgbClr val="404040">
                    <a:alpha val="100000"/>
                  </a:srgbClr>
                </a:solidFill>
                <a:latin typeface="思源黑体 CN Heavy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700" b="1" i="0" u="none" strike="noStrike">
                <a:solidFill>
                  <a:srgbClr val="404040"/>
                </a:solidFill>
                <a:latin typeface="思源黑体 CN Heavy"/>
                <a:ea typeface="思源黑体 CN Heavy"/>
                <a:cs typeface="思源黑体 CN Heavy"/>
                <a:sym typeface="思源黑体 CN Heavy"/>
              </a:rPr>
              <a:t>添加主标题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9" hasCustomPrompt="1"/>
          </p:nvPr>
        </p:nvSpPr>
        <p:spPr>
          <a:xfrm>
            <a:off x="4004968" y="3211561"/>
            <a:ext cx="5760640" cy="39712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45720" rIns="0" bIns="45720" anchor="t">
            <a:noAutofit/>
          </a:bodyPr>
          <a:lstStyle>
            <a:lvl1pPr algn="l">
              <a:lnSpc>
                <a:spcPct val="91666"/>
              </a:lnSpc>
              <a:defRPr sz="1600" b="0" i="0" u="none" strike="noStrike" spc="0">
                <a:solidFill>
                  <a:srgbClr val="404040">
                    <a:alpha val="100000"/>
                  </a:srgbClr>
                </a:solidFill>
                <a:latin typeface="思源黑体 CN Regular"/>
              </a:defRPr>
            </a:lvl1pPr>
          </a:lstStyle>
          <a:p>
            <a:pPr marL="203200" indent="-203200" algn="l">
              <a:lnSpc>
                <a:spcPct val="91666"/>
              </a:lnSpc>
              <a:buClr>
                <a:srgbClr val="404040"/>
              </a:buClr>
              <a:buChar char="•"/>
            </a:pPr>
            <a:r>
              <a:rPr lang="en-US" sz="1600" b="0" i="0" u="none" strike="noStrike">
                <a:solidFill>
                  <a:srgbClr val="404040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rPr>
              <a:t>添加副标题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20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目录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21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404040">
                  <a:alpha val="10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2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3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4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25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章节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2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2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6" name="AutoShape 6"/>
          <p:cNvSpPr>
            <a:spLocks noGrp="1"/>
          </p:cNvSpPr>
          <p:nvPr>
            <p:ph type="pic" sz="quarter" idx="12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30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1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文字居中/突出/金句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32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3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BABAB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BABABA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中英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A2C1FF">
                  <a:alpha val="82000"/>
                </a:srgbClr>
              </a:gs>
              <a:gs pos="100000">
                <a:srgbClr val="DDE8FF">
                  <a:alpha val="0"/>
                </a:srgbClr>
              </a:gs>
            </a:gsLst>
            <a:lin ang="9000000"/>
          </a:gradFill>
          <a:ln w="12700" cap="flat">
            <a:noFill/>
            <a:prstDash val="solid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4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演讲人：火山引擎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35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SPEAKER</a:t>
            </a: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：</a:t>
            </a: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VOLCENGINE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36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title is Byte Sans Semilight-20#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37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副标题 方正兰亭大黑-28#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38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subtitle reserved place of Byte Sans Semilight-18#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39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标题方正兰亭大黑-48#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065275" y="6468550"/>
            <a:ext cx="1890537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www.volcengine.com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2024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0" hasCustomPrompt="1"/>
          </p:nvPr>
        </p:nvSpPr>
        <p:spPr>
          <a:xfrm>
            <a:off x="482600" y="363855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6" y="397381"/>
            <a:ext cx="58194" cy="238848"/>
            <a:chOff x="424406" y="397381"/>
            <a:chExt cx="58194" cy="238848"/>
          </a:xfrm>
        </p:grpSpPr>
        <p:sp>
          <p:nvSpPr>
            <p:cNvPr id="4" name="AutoShape 4"/>
            <p:cNvSpPr/>
            <p:nvPr/>
          </p:nvSpPr>
          <p:spPr>
            <a:xfrm>
              <a:off x="424406" y="397381"/>
              <a:ext cx="58194" cy="238848"/>
            </a:xfrm>
            <a:prstGeom prst="rect">
              <a:avLst/>
            </a:prstGeom>
            <a:solidFill>
              <a:srgbClr val="1664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6" y="545774"/>
              <a:ext cx="58194" cy="90455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41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演讲人：火山引擎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2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SPEAKER：VOLCENGINE</a:t>
            </a:r>
          </a:p>
        </p:txBody>
      </p:sp>
      <p:sp>
        <p:nvSpPr>
          <p:cNvPr id="5" name="AutoShape 5"/>
          <p:cNvSpPr/>
          <p:nvPr/>
        </p:nvSpPr>
        <p:spPr>
          <a:xfrm>
            <a:off x="357568" y="6455874"/>
            <a:ext cx="1890682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WWW.VOLCENGINE.COM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7" name="Group 7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8" name="AutoShape 8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9" name="AutoShape 9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中英文混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43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演讲人：火山引擎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4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SPEAKER</a:t>
            </a: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：</a:t>
            </a: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VOLCENGINE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5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title is Byte Sans Semilight-20#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46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副标题 方正兰亭大黑-28#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47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subtitle reserved place of Byte Sans Semilight-18#</a:t>
            </a:r>
          </a:p>
        </p:txBody>
      </p:sp>
      <p:sp>
        <p:nvSpPr>
          <p:cNvPr id="8" name="AutoShape 8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2024 北京火山引擎科技有限公司 All rights reserved.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357568" y="6455874"/>
            <a:ext cx="173275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WWW.VOLCENGINE.COM</a:t>
            </a:r>
            <a:endParaRPr lang="en-US" sz="1100"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48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标题方正兰亭大黑-48#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12" name="Group 12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3" name="AutoShape 13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9" hasCustomPrompt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2025/2/7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0" hasCustomPrompt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1" hasCustomPrompt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92536" y="6358930"/>
            <a:ext cx="1361325" cy="379905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92379"/>
            <a:ext cx="45719" cy="28800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2" hasCustomPrompt="1"/>
          </p:nvPr>
        </p:nvSpPr>
        <p:spPr>
          <a:xfrm>
            <a:off x="407988" y="348197"/>
            <a:ext cx="5259865" cy="37636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标题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409" t="29275" r="17682" b="33467"/>
          <a:stretch>
            <a:fillRect/>
          </a:stretch>
        </p:blipFill>
        <p:spPr>
          <a:xfrm>
            <a:off x="9555809" y="6286841"/>
            <a:ext cx="2223122" cy="330388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3" hasCustomPrompt="1"/>
          </p:nvPr>
        </p:nvSpPr>
        <p:spPr>
          <a:xfrm>
            <a:off x="442913" y="314392"/>
            <a:ext cx="1138681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有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无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深色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logo网格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空白页/整图/视频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手机图片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3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64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深色-手机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66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68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pad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70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2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电脑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73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74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75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6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77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78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中英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A2C1FF">
                  <a:alpha val="82000"/>
                </a:srgbClr>
              </a:gs>
              <a:gs pos="100000">
                <a:srgbClr val="DDE8FF">
                  <a:alpha val="0"/>
                </a:srgbClr>
              </a:gs>
            </a:gsLst>
            <a:lin ang="9000000"/>
          </a:gradFill>
          <a:ln w="12700" cap="flat">
            <a:noFill/>
            <a:prstDash val="solid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9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演讲人：火山引擎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0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SPEAKER</a:t>
            </a: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：</a:t>
            </a: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VOLCENGINE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81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title is Byte Sans Semilight-20#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82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副标题 方正兰亭大黑-28#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83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subtitle reserved place of Byte Sans Semilight-18#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84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标题方正兰亭大黑-48#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065275" y="6468550"/>
            <a:ext cx="1890537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www.volcengine.com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空白页/整图/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3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8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29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6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_自定义设计方案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6_1.基础内容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3.封面/封底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2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YNET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54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F9DEFC-7906-2BA6-DFA8-63C4EA3B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C8434B-EDB7-ABD4-8E6F-94DB9936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312F2-83CD-007E-302B-D05B8A08C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59D2C-302E-40C3-B4C2-81BBA6067F04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EBAD0-B6EB-52C7-6148-0BA73AAD9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DFF051-0256-DFA1-2130-C0C496AF0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023A80-832F-480F-8BE5-0430B335F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6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.基础内容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2.目录/跨页/特殊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.封面/封底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829" r:id="rId9"/>
    <p:sldLayoutId id="2147483843" r:id="rId10"/>
    <p:sldLayoutId id="21474838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2.目录/跨页/特殊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_2.目录/跨页/特殊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rotWithShape="0">
            <a:gsLst>
              <a:gs pos="0">
                <a:srgbClr val="E1E6EF">
                  <a:alpha val="100000"/>
                </a:srgbClr>
              </a:gs>
              <a:gs pos="55000">
                <a:srgbClr val="F9FAFA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12900000"/>
          </a:gra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256512" y="6497955"/>
            <a:ext cx="4079895" cy="2308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900" b="0" i="0" u="none" strike="noStrike">
                <a:solidFill>
                  <a:srgbClr val="A6A6A6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2024 Volcano Engine. All rights reserved.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9_1.基础内容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6.jp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0.jp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6.xml"/><Relationship Id="rId6" Type="http://schemas.openxmlformats.org/officeDocument/2006/relationships/image" Target="../media/image79.jpg"/><Relationship Id="rId11" Type="http://schemas.openxmlformats.org/officeDocument/2006/relationships/image" Target="../media/image84.jpg"/><Relationship Id="rId5" Type="http://schemas.openxmlformats.org/officeDocument/2006/relationships/image" Target="../media/image37.emf"/><Relationship Id="rId10" Type="http://schemas.openxmlformats.org/officeDocument/2006/relationships/image" Target="../media/image83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6.jp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7.xml"/><Relationship Id="rId6" Type="http://schemas.openxmlformats.org/officeDocument/2006/relationships/image" Target="../media/image85.jpg"/><Relationship Id="rId5" Type="http://schemas.openxmlformats.org/officeDocument/2006/relationships/image" Target="../media/image37.emf"/><Relationship Id="rId10" Type="http://schemas.openxmlformats.org/officeDocument/2006/relationships/image" Target="../media/image89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9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1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12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9.jp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2.xml"/><Relationship Id="rId6" Type="http://schemas.openxmlformats.org/officeDocument/2006/relationships/image" Target="../media/image38.jpg"/><Relationship Id="rId5" Type="http://schemas.openxmlformats.org/officeDocument/2006/relationships/image" Target="../media/image37.emf"/><Relationship Id="rId10" Type="http://schemas.openxmlformats.org/officeDocument/2006/relationships/image" Target="../media/image42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.xml"/><Relationship Id="rId7" Type="http://schemas.openxmlformats.org/officeDocument/2006/relationships/image" Target="../media/image37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6.jp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53.xm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2" hasCustomPrompt="1"/>
          </p:nvPr>
        </p:nvSpPr>
        <p:spPr>
          <a:xfrm>
            <a:off x="442913" y="5183248"/>
            <a:ext cx="6993452" cy="7630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6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2025.3</a:t>
            </a:r>
          </a:p>
          <a:p>
            <a:pPr indent="0" algn="l">
              <a:lnSpc>
                <a:spcPct val="91666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火山引擎</a:t>
            </a:r>
            <a:endParaRPr lang="en-US" sz="16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4" hasCustomPrompt="1"/>
          </p:nvPr>
        </p:nvSpPr>
        <p:spPr>
          <a:xfrm>
            <a:off x="442913" y="2022940"/>
            <a:ext cx="11424832" cy="22823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48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下一代手机银行</a:t>
            </a:r>
            <a:r>
              <a:rPr lang="en-US" altLang="zh-CN" sz="48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APP</a:t>
            </a:r>
          </a:p>
          <a:p>
            <a:pPr indent="0" algn="l">
              <a:lnSpc>
                <a:spcPct val="100000"/>
              </a:lnSpc>
            </a:pPr>
            <a:r>
              <a:rPr lang="zh-CN" altLang="en-US" sz="4000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大模型时代下，</a:t>
            </a:r>
            <a:r>
              <a:rPr lang="zh-CN" altLang="en-US" sz="40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洞察用户需求 增强用户体验</a:t>
            </a:r>
            <a:endParaRPr lang="en-US" altLang="zh-CN" sz="4000" dirty="0">
              <a:solidFill>
                <a:srgbClr val="1664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卡片式交互：支小宝的设计值得重点参考</a:t>
            </a:r>
            <a:endParaRPr lang="en-US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874E0301-9A6F-FFFA-B934-F12BF91E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35" y="1335054"/>
            <a:ext cx="2215329" cy="479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25720BE7-37AF-7839-CD13-F793CEB2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37" y="1335054"/>
            <a:ext cx="2215329" cy="479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859EF933-0B11-840C-6256-6813400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32" y="1335054"/>
            <a:ext cx="2215329" cy="479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19A7D3E3-CCCA-55F2-C4EE-022AEBD5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76205" y="1337103"/>
            <a:ext cx="2215328" cy="4797894"/>
          </a:xfrm>
          <a:prstGeom prst="rect">
            <a:avLst/>
          </a:prstGeom>
          <a:ln w="1270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AutoShape 4">
            <a:extLst>
              <a:ext uri="{FF2B5EF4-FFF2-40B4-BE49-F238E27FC236}">
                <a16:creationId xmlns:a16="http://schemas.microsoft.com/office/drawing/2014/main" id="{E83E21C5-A3CD-41B5-03F6-235D9CB41470}"/>
              </a:ext>
            </a:extLst>
          </p:cNvPr>
          <p:cNvSpPr/>
          <p:nvPr/>
        </p:nvSpPr>
        <p:spPr>
          <a:xfrm>
            <a:off x="899032" y="6247458"/>
            <a:ext cx="7167935" cy="317487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支小宝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A34756-E2B8-F0CB-22F7-E551F64FEC96}"/>
              </a:ext>
            </a:extLst>
          </p:cNvPr>
          <p:cNvSpPr txBox="1"/>
          <p:nvPr/>
        </p:nvSpPr>
        <p:spPr>
          <a:xfrm>
            <a:off x="442913" y="898403"/>
            <a:ext cx="10603235" cy="324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固定的基础功能按钮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瀑布式卡片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643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未来的手机银行的人机交互模式：智能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+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混合</a:t>
            </a:r>
            <a:endParaRPr lang="en-US" sz="240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28" name="图片 27" descr="图形用户界面&#10;&#10;描述已自动生成">
            <a:extLst>
              <a:ext uri="{FF2B5EF4-FFF2-40B4-BE49-F238E27FC236}">
                <a16:creationId xmlns:a16="http://schemas.microsoft.com/office/drawing/2014/main" id="{A35590D2-8020-831C-C650-23FDC967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1" y="1633095"/>
            <a:ext cx="2018972" cy="4374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0F75620E-A2A5-276F-71CE-9F4C3A64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37113" y="1633094"/>
            <a:ext cx="2018972" cy="4372631"/>
          </a:xfrm>
          <a:prstGeom prst="rect">
            <a:avLst/>
          </a:prstGeom>
          <a:ln w="1270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 descr="文本, 信件&#10;&#10;描述已自动生成">
            <a:extLst>
              <a:ext uri="{FF2B5EF4-FFF2-40B4-BE49-F238E27FC236}">
                <a16:creationId xmlns:a16="http://schemas.microsoft.com/office/drawing/2014/main" id="{65D48380-9153-54AA-18CB-5D1CF66D8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79" y="1633094"/>
            <a:ext cx="2018137" cy="4372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 descr="徽标&#10;&#10;描述已自动生成">
            <a:extLst>
              <a:ext uri="{FF2B5EF4-FFF2-40B4-BE49-F238E27FC236}">
                <a16:creationId xmlns:a16="http://schemas.microsoft.com/office/drawing/2014/main" id="{F4DD4450-FA5C-938F-B209-50D05190A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489" y="1633094"/>
            <a:ext cx="1409790" cy="30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AutoShape 4">
            <a:extLst>
              <a:ext uri="{FF2B5EF4-FFF2-40B4-BE49-F238E27FC236}">
                <a16:creationId xmlns:a16="http://schemas.microsoft.com/office/drawing/2014/main" id="{1CA7CEDA-F696-9295-B43F-9D55E23DD294}"/>
              </a:ext>
            </a:extLst>
          </p:cNvPr>
          <p:cNvSpPr/>
          <p:nvPr/>
        </p:nvSpPr>
        <p:spPr>
          <a:xfrm>
            <a:off x="1362340" y="4829553"/>
            <a:ext cx="2272400" cy="1714055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需要照顾广大的用户群体，包括老年人和</a:t>
            </a:r>
            <a:r>
              <a:rPr lang="en-US" altLang="zh-CN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I</a:t>
            </a: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人，目前手机银行的“门户”式的交互界面在未来一段时间仍需保留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但是在“搜索”和“推荐”方面做针对性加强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6170752-7322-422D-B342-E3143F5E24A7}"/>
              </a:ext>
            </a:extLst>
          </p:cNvPr>
          <p:cNvSpPr/>
          <p:nvPr/>
        </p:nvSpPr>
        <p:spPr>
          <a:xfrm>
            <a:off x="4335735" y="4829552"/>
            <a:ext cx="2332204" cy="1714055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介于“门户网站”和“</a:t>
            </a:r>
            <a:r>
              <a:rPr lang="en-US" altLang="zh-CN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Chat</a:t>
            </a: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式”之间的方式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基于对用户意图、兴趣的识别，以卡片化的方式提供给用户最契合的服务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能够很好的利用推荐能力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在最下方仍以较小按钮提供基础功能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5" name="AutoShape 4">
            <a:extLst>
              <a:ext uri="{FF2B5EF4-FFF2-40B4-BE49-F238E27FC236}">
                <a16:creationId xmlns:a16="http://schemas.microsoft.com/office/drawing/2014/main" id="{5A5D7AB0-57B4-D185-8895-295A303109BA}"/>
              </a:ext>
            </a:extLst>
          </p:cNvPr>
          <p:cNvSpPr/>
          <p:nvPr/>
        </p:nvSpPr>
        <p:spPr>
          <a:xfrm>
            <a:off x="7814662" y="4829552"/>
            <a:ext cx="3818964" cy="1714055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大模式时代繁荣的</a:t>
            </a:r>
            <a:r>
              <a:rPr lang="en-US" altLang="zh-CN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Chat</a:t>
            </a: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模式，以自然语言的方式实现人机交互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当用户目的性较明确的时候可以快速、便捷、友好交互，对于年轻人和</a:t>
            </a:r>
            <a:r>
              <a:rPr lang="en-US" altLang="zh-CN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E</a:t>
            </a: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人友好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视觉冲击力较弱，需要结合推荐以发挥更好的作用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对于手机银行后端接入的服务或者智能体有较高要求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同时需要权衡安全性因素</a:t>
            </a:r>
            <a:endParaRPr lang="en-US" altLang="zh-CN" sz="11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0D1EFEA-C12B-24B7-0995-A103FAE93EC5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前端交互的智能化程度和客户满意度，需要由后端的能力进行支撑，不可片面追求交互的形式，反而成了“空中楼阁”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对于不同的人群（年龄段、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I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人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/E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人），需要考虑其舒服的交互方式，不可追求交互形式在短时间内的严格统一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2683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下一代手机银行</a:t>
            </a:r>
            <a:r>
              <a:rPr lang="en-US" altLang="zh-CN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APP</a:t>
            </a: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特性二</a:t>
            </a:r>
            <a:endParaRPr lang="en-US" altLang="zh-CN" sz="4000" b="0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  <a:p>
            <a:pPr indent="0" algn="ctr"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由用户意图驱动的服务</a:t>
            </a:r>
            <a:endParaRPr lang="en-US" sz="4000" b="1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686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对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手机丢失了，怎么防止银行账户盗刷”</a:t>
            </a:r>
            <a:r>
              <a:rPr lang="en-US" altLang="zh-CN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query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，不同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APP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的应对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570" y="1799969"/>
            <a:ext cx="1891387" cy="4180958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67034" y="1799969"/>
            <a:ext cx="1891387" cy="4180958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D5CD1C7-419D-4F39-3949-07E865F3DF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05731" y="1799968"/>
            <a:ext cx="1870639" cy="4180960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ECAC595-9926-21CE-FD4F-AE9663ACAE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86448" y="1799968"/>
            <a:ext cx="1830581" cy="4180959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ABF41D9-6B46-B01D-5735-808728E671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27106" y="1799968"/>
            <a:ext cx="1847142" cy="4180959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80775E44-E265-6D48-A744-A84F660C14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184326" y="1799968"/>
            <a:ext cx="1842104" cy="4180958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ACD6810E-16AF-E111-B724-ADF5581B97DA}"/>
              </a:ext>
            </a:extLst>
          </p:cNvPr>
          <p:cNvSpPr/>
          <p:nvPr/>
        </p:nvSpPr>
        <p:spPr>
          <a:xfrm>
            <a:off x="165570" y="6090321"/>
            <a:ext cx="3892851" cy="33905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绝大部分银行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APP</a:t>
            </a:r>
            <a:endParaRPr lang="zh-CN" altLang="en-US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899EB55-367B-9541-D698-E9C2E7FC93D3}"/>
              </a:ext>
            </a:extLst>
          </p:cNvPr>
          <p:cNvSpPr/>
          <p:nvPr/>
        </p:nvSpPr>
        <p:spPr>
          <a:xfrm>
            <a:off x="4305731" y="6090321"/>
            <a:ext cx="7720699" cy="33905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抖音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0548CB-1FF2-BC66-AA6D-DBDC28C4BB17}"/>
              </a:ext>
            </a:extLst>
          </p:cNvPr>
          <p:cNvSpPr txBox="1"/>
          <p:nvPr/>
        </p:nvSpPr>
        <p:spPr>
          <a:xfrm>
            <a:off x="442913" y="785880"/>
            <a:ext cx="10603235" cy="82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痛点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：现有基于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NLP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分词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搜索，难以输出让客户满意的答案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痛点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：低质量的搜索推荐能力，很难带来业务转换，一边缺流量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+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一边浪费搜索流量</a:t>
            </a: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对用户意图的有效识别是下一代手机银行决定性的竞争力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59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今天可基于大模型的能力有效识别用户意图，从而进行针对性服务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39F44C-6ABB-7642-1FAD-DC23D2D4EB52}"/>
              </a:ext>
            </a:extLst>
          </p:cNvPr>
          <p:cNvSpPr txBox="1"/>
          <p:nvPr/>
        </p:nvSpPr>
        <p:spPr>
          <a:xfrm>
            <a:off x="366073" y="1202720"/>
            <a:ext cx="445949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664FF"/>
                </a:solidFill>
                <a:effectLst/>
              </a:rPr>
              <a:t>提示词：</a:t>
            </a:r>
            <a:endParaRPr lang="zh-CN" altLang="en-US" dirty="0">
              <a:solidFill>
                <a:srgbClr val="1664FF"/>
              </a:solidFill>
            </a:endParaRPr>
          </a:p>
          <a:p>
            <a:r>
              <a:rPr lang="zh-CN" altLang="en-US" dirty="0"/>
              <a:t>你是一位资深的手机银行用户意图识别机器人，能够基于用户画像 及 用户在手机银行行为事件，精准预测</a:t>
            </a:r>
            <a:r>
              <a:rPr lang="en-US" altLang="zh-CN" dirty="0"/>
              <a:t>TOP 3 </a:t>
            </a:r>
            <a:r>
              <a:rPr lang="zh-CN" altLang="en-US" dirty="0"/>
              <a:t>的用户意图，以</a:t>
            </a:r>
            <a:r>
              <a:rPr lang="en-US" altLang="zh-CN" dirty="0" err="1"/>
              <a:t>json</a:t>
            </a:r>
            <a:r>
              <a:rPr lang="zh-CN" altLang="en-US" dirty="0"/>
              <a:t>格式输出：</a:t>
            </a:r>
          </a:p>
          <a:p>
            <a:r>
              <a:rPr lang="zh-CN" altLang="en-US" dirty="0"/>
              <a:t>输出：</a:t>
            </a:r>
          </a:p>
          <a:p>
            <a:r>
              <a:rPr lang="zh-CN" altLang="en-US" dirty="0"/>
              <a:t>用户画像：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年龄分段</a:t>
            </a:r>
            <a:r>
              <a:rPr lang="en-US" altLang="zh-CN" dirty="0"/>
              <a:t>": "35-40</a:t>
            </a:r>
            <a:r>
              <a:rPr lang="zh-CN" altLang="en-US" dirty="0"/>
              <a:t>岁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性别</a:t>
            </a:r>
            <a:r>
              <a:rPr lang="en-US" altLang="zh-CN" dirty="0"/>
              <a:t>": "</a:t>
            </a:r>
            <a:r>
              <a:rPr lang="zh-CN" altLang="en-US" dirty="0"/>
              <a:t>女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常驻地</a:t>
            </a:r>
            <a:r>
              <a:rPr lang="en-US" altLang="zh-CN" dirty="0"/>
              <a:t>": "</a:t>
            </a:r>
            <a:r>
              <a:rPr lang="zh-CN" altLang="en-US" dirty="0"/>
              <a:t>浙江省</a:t>
            </a:r>
            <a:r>
              <a:rPr lang="en-US" altLang="zh-CN" dirty="0"/>
              <a:t>/</a:t>
            </a:r>
            <a:r>
              <a:rPr lang="zh-CN" altLang="en-US" dirty="0"/>
              <a:t>绍兴市</a:t>
            </a:r>
            <a:r>
              <a:rPr lang="en-US" altLang="zh-CN" dirty="0"/>
              <a:t>/</a:t>
            </a:r>
            <a:r>
              <a:rPr lang="zh-CN" altLang="en-US" dirty="0"/>
              <a:t>袍江区；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手机品牌</a:t>
            </a:r>
            <a:r>
              <a:rPr lang="en-US" altLang="zh-CN" dirty="0"/>
              <a:t>": "VIVO",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兴趣爱好</a:t>
            </a:r>
            <a:r>
              <a:rPr lang="en-US" altLang="zh-CN" dirty="0"/>
              <a:t>": "</a:t>
            </a:r>
            <a:r>
              <a:rPr lang="zh-CN" altLang="en-US" dirty="0"/>
              <a:t>美容护肤；亲子教育；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从事行业</a:t>
            </a:r>
            <a:r>
              <a:rPr lang="en-US" altLang="zh-CN" dirty="0"/>
              <a:t>": "</a:t>
            </a:r>
            <a:r>
              <a:rPr lang="zh-CN" altLang="en-US" dirty="0"/>
              <a:t>服务业</a:t>
            </a:r>
            <a:r>
              <a:rPr lang="en-US" altLang="zh-CN" dirty="0"/>
              <a:t>/</a:t>
            </a:r>
            <a:r>
              <a:rPr lang="zh-CN" altLang="en-US" dirty="0"/>
              <a:t>餐饮；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代发工资户</a:t>
            </a:r>
            <a:r>
              <a:rPr lang="en-US" altLang="zh-CN" dirty="0"/>
              <a:t>": "</a:t>
            </a:r>
            <a:r>
              <a:rPr lang="zh-CN" altLang="en-US" dirty="0"/>
              <a:t>否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月均收入</a:t>
            </a:r>
            <a:r>
              <a:rPr lang="en-US" altLang="zh-CN" dirty="0"/>
              <a:t>": "5500</a:t>
            </a:r>
            <a:r>
              <a:rPr lang="zh-CN" altLang="en-US" dirty="0"/>
              <a:t>元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持有产品</a:t>
            </a:r>
            <a:r>
              <a:rPr lang="en-US" altLang="zh-CN" dirty="0"/>
              <a:t>": "</a:t>
            </a:r>
            <a:r>
              <a:rPr lang="zh-CN" altLang="en-US" dirty="0"/>
              <a:t>银行卡</a:t>
            </a:r>
            <a:r>
              <a:rPr lang="en-US" altLang="zh-CN" dirty="0"/>
              <a:t>/</a:t>
            </a:r>
            <a:r>
              <a:rPr lang="zh-CN" altLang="en-US" dirty="0"/>
              <a:t>借记卡</a:t>
            </a:r>
            <a:r>
              <a:rPr lang="en-US" altLang="zh-CN" dirty="0"/>
              <a:t>/</a:t>
            </a:r>
            <a:r>
              <a:rPr lang="zh-CN" altLang="en-US" dirty="0"/>
              <a:t>普通借记卡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"AUM": "5.5</a:t>
            </a:r>
            <a:r>
              <a:rPr lang="zh-CN" altLang="en-US" dirty="0"/>
              <a:t>万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活期余额</a:t>
            </a:r>
            <a:r>
              <a:rPr lang="en-US" altLang="zh-CN" dirty="0"/>
              <a:t>": "5.5</a:t>
            </a:r>
            <a:r>
              <a:rPr lang="zh-CN" altLang="en-US" dirty="0"/>
              <a:t>万</a:t>
            </a:r>
            <a:r>
              <a:rPr lang="en-US" altLang="zh-CN" dirty="0"/>
              <a:t>",</a:t>
            </a:r>
          </a:p>
          <a:p>
            <a:r>
              <a:rPr lang="en-US" altLang="zh-CN" dirty="0"/>
              <a:t>}</a:t>
            </a:r>
          </a:p>
          <a:p>
            <a:r>
              <a:rPr lang="zh-CN" altLang="en-US" dirty="0"/>
              <a:t>最近</a:t>
            </a:r>
            <a:r>
              <a:rPr lang="en-US" altLang="zh-CN" dirty="0"/>
              <a:t>7</a:t>
            </a:r>
            <a:r>
              <a:rPr lang="zh-CN" altLang="en-US" dirty="0"/>
              <a:t>天用户在手机银行用户行为事件：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[ 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“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2025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年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1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月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30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日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10:15, 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用户查询 ‘存款利率’”，</a:t>
            </a:r>
            <a:endParaRPr lang="zh-CN" altLang="en-US" dirty="0">
              <a:highlight>
                <a:srgbClr val="FFFF00"/>
              </a:highlight>
            </a:endParaRPr>
          </a:p>
          <a:p>
            <a:r>
              <a:rPr lang="zh-CN" altLang="en-US" dirty="0">
                <a:effectLst/>
                <a:highlight>
                  <a:srgbClr val="FFFF00"/>
                </a:highlight>
              </a:rPr>
              <a:t>“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2025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年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1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月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31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日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10:20, 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用户转出他行同名账户</a:t>
            </a:r>
            <a:r>
              <a:rPr lang="en-US" altLang="zh-CN" dirty="0">
                <a:effectLst/>
                <a:highlight>
                  <a:srgbClr val="FFFF00"/>
                </a:highlight>
              </a:rPr>
              <a:t>5000</a:t>
            </a:r>
            <a:r>
              <a:rPr lang="zh-CN" altLang="en-US" dirty="0">
                <a:effectLst/>
                <a:highlight>
                  <a:srgbClr val="FFFF00"/>
                </a:highlight>
              </a:rPr>
              <a:t>元“</a:t>
            </a:r>
            <a:endParaRPr lang="zh-CN" altLang="en-US" dirty="0">
              <a:highlight>
                <a:srgbClr val="FFFF00"/>
              </a:highlight>
            </a:endParaRPr>
          </a:p>
          <a:p>
            <a:r>
              <a:rPr lang="en-US" altLang="zh-CN" dirty="0">
                <a:highlight>
                  <a:srgbClr val="FFFF00"/>
                </a:highlight>
              </a:rPr>
              <a:t>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DB0146-976E-960B-B81D-B607B799161D}"/>
              </a:ext>
            </a:extLst>
          </p:cNvPr>
          <p:cNvGrpSpPr/>
          <p:nvPr/>
        </p:nvGrpSpPr>
        <p:grpSpPr>
          <a:xfrm>
            <a:off x="5650609" y="1202720"/>
            <a:ext cx="6313153" cy="5570756"/>
            <a:chOff x="5650609" y="1202720"/>
            <a:chExt cx="6313153" cy="557075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577013-0A34-2097-066F-E8398E1C237B}"/>
                </a:ext>
              </a:extLst>
            </p:cNvPr>
            <p:cNvSpPr txBox="1"/>
            <p:nvPr/>
          </p:nvSpPr>
          <p:spPr>
            <a:xfrm>
              <a:off x="5650609" y="1202720"/>
              <a:ext cx="3554586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664FF"/>
                  </a:solidFill>
                  <a:effectLst/>
                </a:rPr>
                <a:t>大模型推理输出结果：</a:t>
              </a:r>
              <a:endParaRPr lang="en-US" altLang="zh-CN" dirty="0">
                <a:solidFill>
                  <a:srgbClr val="1664FF"/>
                </a:solidFill>
              </a:endParaRPr>
            </a:p>
            <a:p>
              <a:r>
                <a:rPr lang="en-US" altLang="zh-CN" dirty="0"/>
                <a:t>"TOP3</a:t>
              </a:r>
              <a:r>
                <a:rPr lang="zh-CN" altLang="en-US" dirty="0"/>
                <a:t>用户意图预测</a:t>
              </a:r>
              <a:r>
                <a:rPr lang="en-US" altLang="zh-CN" dirty="0"/>
                <a:t>": </a:t>
              </a:r>
            </a:p>
            <a:p>
              <a:endParaRPr lang="en-US" altLang="zh-CN" dirty="0"/>
            </a:p>
            <a:p>
              <a:r>
                <a:rPr lang="en-US" altLang="zh-CN" dirty="0"/>
                <a:t>"</a:t>
              </a:r>
              <a:r>
                <a:rPr lang="zh-CN" altLang="en-US" dirty="0"/>
                <a:t>意图类型</a:t>
              </a:r>
              <a:r>
                <a:rPr lang="en-US" altLang="zh-CN" dirty="0"/>
                <a:t>": "</a:t>
              </a:r>
              <a:r>
                <a:rPr lang="zh-CN" altLang="en-US" dirty="0">
                  <a:effectLst/>
                  <a:highlight>
                    <a:srgbClr val="FFFF00"/>
                  </a:highlight>
                </a:rPr>
                <a:t>理财规划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置信度</a:t>
              </a:r>
              <a:r>
                <a:rPr lang="en-US" altLang="zh-CN" dirty="0"/>
                <a:t>": 0.85,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依据</a:t>
              </a:r>
              <a:r>
                <a:rPr lang="en-US" altLang="zh-CN" dirty="0"/>
                <a:t>": [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用户查询存款利率行为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活期余额与</a:t>
              </a:r>
              <a:r>
                <a:rPr lang="en-US" altLang="zh-CN" dirty="0"/>
                <a:t>AUM</a:t>
              </a:r>
              <a:r>
                <a:rPr lang="zh-CN" altLang="en-US" dirty="0"/>
                <a:t>完全匹配显示资金闲置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年龄分段处于家庭责任高峰期</a:t>
              </a:r>
              <a:r>
                <a:rPr lang="en-US" altLang="zh-CN" dirty="0"/>
                <a:t>"</a:t>
              </a:r>
            </a:p>
            <a:p>
              <a:r>
                <a:rPr lang="en-US" altLang="zh-CN" dirty="0"/>
                <a:t>],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关联产品建议</a:t>
              </a:r>
              <a:r>
                <a:rPr lang="en-US" altLang="zh-CN" dirty="0"/>
                <a:t>": [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定期存款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货币基金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低风险理财</a:t>
              </a:r>
              <a:r>
                <a:rPr lang="en-US" altLang="zh-CN" dirty="0"/>
                <a:t>"]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0242574-27FB-1967-96CD-68BEF44431C9}"/>
                </a:ext>
              </a:extLst>
            </p:cNvPr>
            <p:cNvSpPr txBox="1"/>
            <p:nvPr/>
          </p:nvSpPr>
          <p:spPr>
            <a:xfrm>
              <a:off x="5650609" y="4311263"/>
              <a:ext cx="2426713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"</a:t>
              </a:r>
              <a:r>
                <a:rPr lang="zh-CN" altLang="en-US" dirty="0"/>
                <a:t>意图类型</a:t>
              </a:r>
              <a:r>
                <a:rPr lang="en-US" altLang="zh-CN" dirty="0"/>
                <a:t>": "</a:t>
              </a:r>
              <a:r>
                <a:rPr lang="zh-CN" altLang="en-US" dirty="0">
                  <a:effectLst/>
                  <a:highlight>
                    <a:srgbClr val="FFFF00"/>
                  </a:highlight>
                </a:rPr>
                <a:t>资金归集管理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置信度</a:t>
              </a:r>
              <a:r>
                <a:rPr lang="en-US" altLang="zh-CN" dirty="0"/>
                <a:t>": 0.72,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依据</a:t>
              </a:r>
              <a:r>
                <a:rPr lang="en-US" altLang="zh-CN" dirty="0"/>
                <a:t>": [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跨行同名账户转账行为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持有单一普通借记卡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代发工资户标识为否</a:t>
              </a:r>
              <a:r>
                <a:rPr lang="en-US" altLang="zh-CN" dirty="0"/>
                <a:t>"</a:t>
              </a:r>
            </a:p>
            <a:p>
              <a:r>
                <a:rPr lang="en-US" altLang="zh-CN" dirty="0"/>
                <a:t>],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关联产品建议</a:t>
              </a:r>
              <a:r>
                <a:rPr lang="en-US" altLang="zh-CN" dirty="0"/>
                <a:t>": [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多账户管理服务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资金归集签约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en-US" altLang="zh-CN" dirty="0">
                  <a:solidFill>
                    <a:srgbClr val="FF0000"/>
                  </a:solidFill>
                </a:rPr>
                <a:t>II</a:t>
              </a:r>
              <a:r>
                <a:rPr lang="zh-CN" altLang="en-US" dirty="0">
                  <a:solidFill>
                    <a:srgbClr val="FF0000"/>
                  </a:solidFill>
                </a:rPr>
                <a:t>类账户升级</a:t>
              </a:r>
              <a:r>
                <a:rPr lang="en-US" altLang="zh-CN" dirty="0"/>
                <a:t>"]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D6E8D1E-5285-D568-9C1E-044D1C0AB593}"/>
                </a:ext>
              </a:extLst>
            </p:cNvPr>
            <p:cNvSpPr txBox="1"/>
            <p:nvPr/>
          </p:nvSpPr>
          <p:spPr>
            <a:xfrm>
              <a:off x="9205195" y="1849050"/>
              <a:ext cx="2758567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"</a:t>
              </a:r>
              <a:r>
                <a:rPr lang="zh-CN" altLang="en-US" dirty="0"/>
                <a:t>意图类型</a:t>
              </a:r>
              <a:r>
                <a:rPr lang="en-US" altLang="zh-CN" dirty="0"/>
                <a:t>": "</a:t>
              </a:r>
              <a:r>
                <a:rPr lang="zh-CN" altLang="en-US" dirty="0">
                  <a:effectLst/>
                  <a:highlight>
                    <a:srgbClr val="FFFF00"/>
                  </a:highlight>
                </a:rPr>
                <a:t>教育金储备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置信度</a:t>
              </a:r>
              <a:r>
                <a:rPr lang="en-US" altLang="zh-CN" dirty="0"/>
                <a:t>": 0.68,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依据</a:t>
              </a:r>
              <a:r>
                <a:rPr lang="en-US" altLang="zh-CN" dirty="0"/>
                <a:t>": [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亲子教育兴趣标签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服务业从业稳定性需求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中等收入水平下的长期规划</a:t>
              </a:r>
              <a:r>
                <a:rPr lang="en-US" altLang="zh-CN" dirty="0"/>
                <a:t>"</a:t>
              </a:r>
            </a:p>
            <a:p>
              <a:r>
                <a:rPr lang="en-US" altLang="zh-CN" dirty="0"/>
                <a:t>],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/>
                <a:t>关联产品建议</a:t>
              </a:r>
              <a:r>
                <a:rPr lang="en-US" altLang="zh-CN" dirty="0"/>
                <a:t>": [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教育储蓄计划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儿童成长账户</a:t>
              </a:r>
              <a:r>
                <a:rPr lang="en-US" altLang="zh-CN" dirty="0"/>
                <a:t>",</a:t>
              </a:r>
            </a:p>
            <a:p>
              <a:r>
                <a:rPr lang="en-US" altLang="zh-CN" dirty="0"/>
                <a:t>"</a:t>
              </a:r>
              <a:r>
                <a:rPr lang="zh-CN" altLang="en-US" dirty="0">
                  <a:solidFill>
                    <a:srgbClr val="FF0000"/>
                  </a:solidFill>
                </a:rPr>
                <a:t>基金定投</a:t>
              </a:r>
              <a:r>
                <a:rPr lang="en-US" altLang="zh-CN" dirty="0"/>
                <a:t>"]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3DBD70-9490-D38D-D4BB-4A0ADCC06693}"/>
              </a:ext>
            </a:extLst>
          </p:cNvPr>
          <p:cNvSpPr txBox="1"/>
          <p:nvPr/>
        </p:nvSpPr>
        <p:spPr>
          <a:xfrm>
            <a:off x="442913" y="785880"/>
            <a:ext cx="10603235" cy="324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有效处理用户输入手机银行不同密度的信息，例如搜索语句、语音对话、点击行为等，识别用户意图，提供针对性的服务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877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91516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“意图识别与推荐引擎”构建的核心步骤：构建意图树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3DBD70-9490-D38D-D4BB-4A0ADCC06693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实体类型：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功能、金融产品、产品指南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/Q&amp;A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知识库、营销活动、金融资讯、优惠商家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574BDA-E11E-3D24-1A88-8AB326FF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1" y="1544490"/>
            <a:ext cx="9957287" cy="4141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11AE6865-4AA4-D6BB-1797-1D9D1A089B47}"/>
              </a:ext>
            </a:extLst>
          </p:cNvPr>
          <p:cNvSpPr/>
          <p:nvPr/>
        </p:nvSpPr>
        <p:spPr>
          <a:xfrm>
            <a:off x="3798104" y="5868133"/>
            <a:ext cx="3892851" cy="33905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意图树示意</a:t>
            </a:r>
          </a:p>
        </p:txBody>
      </p:sp>
    </p:spTree>
    <p:extLst>
      <p:ext uri="{BB962C8B-B14F-4D97-AF65-F5344CB8AC3E}">
        <p14:creationId xmlns:p14="http://schemas.microsoft.com/office/powerpoint/2010/main" val="264446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91516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对用户通过手机银行搜索框输入的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query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进行分析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3DBD70-9490-D38D-D4BB-4A0ADCC06693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目标：基于手机银行的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query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分析用户的需求分布，以及这些需求是否被有效满足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重点：在“意图空间”实现对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query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的聚类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B736EA90-9FA6-A29E-1D42-8C76C158D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" t="8056"/>
          <a:stretch/>
        </p:blipFill>
        <p:spPr>
          <a:xfrm>
            <a:off x="7758355" y="1780997"/>
            <a:ext cx="4118640" cy="3714533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6B35460-5EAF-6670-146A-9EF64575C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8"/>
          <a:stretch/>
        </p:blipFill>
        <p:spPr>
          <a:xfrm>
            <a:off x="3191762" y="2338336"/>
            <a:ext cx="4221471" cy="2988146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921C390D-A002-39A1-3943-39639B89022E}"/>
              </a:ext>
            </a:extLst>
          </p:cNvPr>
          <p:cNvSpPr/>
          <p:nvPr/>
        </p:nvSpPr>
        <p:spPr>
          <a:xfrm>
            <a:off x="8598148" y="5616952"/>
            <a:ext cx="2448000" cy="33905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意图簇与代表性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query</a:t>
            </a:r>
            <a:endParaRPr lang="zh-CN" altLang="en-US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30793A9-E926-9908-B894-E1B77B52A813}"/>
              </a:ext>
            </a:extLst>
          </p:cNvPr>
          <p:cNvSpPr/>
          <p:nvPr/>
        </p:nvSpPr>
        <p:spPr>
          <a:xfrm>
            <a:off x="4176495" y="5616952"/>
            <a:ext cx="2448000" cy="33905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在“意图空间”聚类</a:t>
            </a:r>
          </a:p>
        </p:txBody>
      </p:sp>
      <p:pic>
        <p:nvPicPr>
          <p:cNvPr id="9" name="图片 8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2AB36701-6BE2-EFA9-B034-6556DF712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67"/>
          <a:stretch/>
        </p:blipFill>
        <p:spPr>
          <a:xfrm>
            <a:off x="315005" y="1942692"/>
            <a:ext cx="2740930" cy="3552838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D1BA088E-BFBA-5ECD-BD8A-8008AF462C75}"/>
              </a:ext>
            </a:extLst>
          </p:cNvPr>
          <p:cNvSpPr/>
          <p:nvPr/>
        </p:nvSpPr>
        <p:spPr>
          <a:xfrm>
            <a:off x="365013" y="5616952"/>
            <a:ext cx="2448000" cy="33905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手机银行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query</a:t>
            </a:r>
            <a:endParaRPr lang="zh-CN" altLang="en-US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9826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“意图识别与推荐引擎”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功能架构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99355" y="1061196"/>
            <a:ext cx="3573076" cy="1642390"/>
          </a:xfrm>
          <a:prstGeom prst="roundRect">
            <a:avLst>
              <a:gd name="adj" fmla="val 11795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1800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模型算法库</a:t>
            </a:r>
            <a:endParaRPr lang="en-US" sz="180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1800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用户意图、基于用户+行为</a:t>
            </a:r>
          </a:p>
          <a:p>
            <a:pPr algn="ctr">
              <a:lnSpc>
                <a:spcPct val="116666"/>
              </a:lnSpc>
            </a:pPr>
            <a:r>
              <a:rPr lang="en-US" sz="1800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产品/活动/资讯推荐、大模型+机器学习融合建模</a:t>
            </a:r>
          </a:p>
        </p:txBody>
      </p:sp>
      <p:sp>
        <p:nvSpPr>
          <p:cNvPr id="4" name="AutoShape 4"/>
          <p:cNvSpPr/>
          <p:nvPr/>
        </p:nvSpPr>
        <p:spPr>
          <a:xfrm>
            <a:off x="599355" y="2917647"/>
            <a:ext cx="3573076" cy="1642390"/>
          </a:xfrm>
          <a:prstGeom prst="roundRect">
            <a:avLst>
              <a:gd name="adj" fmla="val 11795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高性能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算法服务API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支持高并发、毫秒级性能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99355" y="4774099"/>
            <a:ext cx="3573076" cy="1642390"/>
          </a:xfrm>
          <a:prstGeom prst="roundRect">
            <a:avLst>
              <a:gd name="adj" fmla="val 11795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搜推运营实践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业务应用、运营机制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算法团队服务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36" y="1029049"/>
            <a:ext cx="7358269" cy="5387440"/>
          </a:xfrm>
          <a:prstGeom prst="rect">
            <a:avLst/>
          </a:prstGeom>
          <a:ln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60073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91516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未来结构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：超级入口（意图识别与分发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Agent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）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+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基础服务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+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专业智能体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3DBD70-9490-D38D-D4BB-4A0ADCC06693}"/>
              </a:ext>
            </a:extLst>
          </p:cNvPr>
          <p:cNvSpPr txBox="1"/>
          <p:nvPr/>
        </p:nvSpPr>
        <p:spPr>
          <a:xfrm>
            <a:off x="442913" y="785880"/>
            <a:ext cx="10603235" cy="324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意图引擎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智能体将作为下一代手机银行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的超级入口以及核心引擎，用于识别意图和分发给下游专业智能体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15B7FA2C-BEEB-3D70-8279-CBA566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68" y="1414516"/>
            <a:ext cx="8672063" cy="46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6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下一代手机银行</a:t>
            </a:r>
            <a:r>
              <a:rPr lang="en-US" altLang="zh-CN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APP</a:t>
            </a: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特性</a:t>
            </a:r>
            <a:r>
              <a:rPr lang="zh-CN" altLang="en-US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三</a:t>
            </a:r>
            <a:endParaRPr lang="en-US" altLang="zh-CN" sz="4000" b="0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  <a:p>
            <a:pPr indent="0" algn="ctr">
              <a:lnSpc>
                <a:spcPct val="150000"/>
              </a:lnSpc>
            </a:pPr>
            <a:r>
              <a:rPr lang="zh-CN" altLang="en-US" sz="4000" b="1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提供分析式与顾问式服务</a:t>
            </a:r>
            <a:endParaRPr lang="en-US" sz="4000" b="1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7179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95584" y="2126847"/>
            <a:ext cx="5559305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  <a:defRPr/>
            </a:pPr>
            <a:r>
              <a:rPr lang="zh-CN" altLang="en-US" sz="1800" dirty="0">
                <a:solidFill>
                  <a:srgbClr val="262626"/>
                </a:solidFill>
                <a:latin typeface="微软雅黑"/>
                <a:ea typeface="微软雅黑"/>
                <a:sym typeface="微软雅黑"/>
              </a:rPr>
              <a:t>关于下一代手机银行</a:t>
            </a:r>
            <a:r>
              <a:rPr lang="en-US" altLang="zh-CN" sz="1800" dirty="0">
                <a:solidFill>
                  <a:srgbClr val="262626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sz="1800" dirty="0">
                <a:solidFill>
                  <a:srgbClr val="262626"/>
                </a:solidFill>
                <a:latin typeface="微软雅黑"/>
                <a:ea typeface="微软雅黑"/>
                <a:sym typeface="微软雅黑"/>
              </a:rPr>
              <a:t>的思考</a:t>
            </a:r>
            <a:endParaRPr lang="en-US" sz="1100" dirty="0"/>
          </a:p>
        </p:txBody>
      </p:sp>
      <p:sp>
        <p:nvSpPr>
          <p:cNvPr id="3" name="AutoShape 3"/>
          <p:cNvSpPr/>
          <p:nvPr/>
        </p:nvSpPr>
        <p:spPr>
          <a:xfrm>
            <a:off x="6895586" y="2679764"/>
            <a:ext cx="4845618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  <a:defRPr/>
            </a:pPr>
            <a:r>
              <a:rPr lang="zh-CN" altLang="en-US" sz="1800" dirty="0">
                <a:latin typeface="微软雅黑"/>
                <a:ea typeface="微软雅黑"/>
                <a:cs typeface="微软雅黑"/>
                <a:sym typeface="微软雅黑"/>
              </a:rPr>
              <a:t>“意图识别与推荐引擎”详解</a:t>
            </a: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 rot="2684045">
            <a:off x="6644129" y="2257207"/>
            <a:ext cx="147792" cy="147792"/>
          </a:xfrm>
          <a:prstGeom prst="roundRect">
            <a:avLst>
              <a:gd name="adj" fmla="val 33112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 rot="2684045">
            <a:off x="6644129" y="2807045"/>
            <a:ext cx="147792" cy="147792"/>
          </a:xfrm>
          <a:prstGeom prst="roundRect">
            <a:avLst>
              <a:gd name="adj" fmla="val 33112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821"/>
          <a:stretch>
            <a:fillRect/>
          </a:stretch>
        </p:blipFill>
        <p:spPr>
          <a:xfrm>
            <a:off x="0" y="0"/>
            <a:ext cx="5995850" cy="6858000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1469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对于用户的金融类需求，手机银行需要能够提供分析式与顾问式服务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461116E-DA84-A872-0E5E-181A73E8355B}"/>
              </a:ext>
            </a:extLst>
          </p:cNvPr>
          <p:cNvSpPr/>
          <p:nvPr/>
        </p:nvSpPr>
        <p:spPr>
          <a:xfrm>
            <a:off x="1573809" y="2536409"/>
            <a:ext cx="694933" cy="718974"/>
          </a:xfrm>
          <a:prstGeom prst="roundRect">
            <a:avLst>
              <a:gd name="adj" fmla="val 6742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功能</a:t>
            </a:r>
            <a:endParaRPr lang="en-US" altLang="zh-CN" sz="16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F535299-D638-9878-CB4F-871E87D27B82}"/>
              </a:ext>
            </a:extLst>
          </p:cNvPr>
          <p:cNvSpPr/>
          <p:nvPr/>
        </p:nvSpPr>
        <p:spPr>
          <a:xfrm>
            <a:off x="3242659" y="2536409"/>
            <a:ext cx="694933" cy="718974"/>
          </a:xfrm>
          <a:prstGeom prst="roundRect">
            <a:avLst>
              <a:gd name="adj" fmla="val 6742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资讯</a:t>
            </a:r>
            <a:endParaRPr lang="en-US" altLang="zh-CN" sz="16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BE7B0E1C-9B18-F882-8786-173B8E50114D}"/>
              </a:ext>
            </a:extLst>
          </p:cNvPr>
          <p:cNvSpPr/>
          <p:nvPr/>
        </p:nvSpPr>
        <p:spPr>
          <a:xfrm>
            <a:off x="4077084" y="2536409"/>
            <a:ext cx="694933" cy="718974"/>
          </a:xfrm>
          <a:prstGeom prst="roundRect">
            <a:avLst>
              <a:gd name="adj" fmla="val 6742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权益</a:t>
            </a:r>
            <a:endParaRPr lang="en-US" altLang="zh-CN" sz="16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E7F90A9-C0A3-0C11-474D-D400F230723F}"/>
              </a:ext>
            </a:extLst>
          </p:cNvPr>
          <p:cNvSpPr/>
          <p:nvPr/>
        </p:nvSpPr>
        <p:spPr>
          <a:xfrm>
            <a:off x="4911509" y="2536409"/>
            <a:ext cx="694933" cy="718974"/>
          </a:xfrm>
          <a:prstGeom prst="roundRect">
            <a:avLst>
              <a:gd name="adj" fmla="val 6742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活动</a:t>
            </a:r>
            <a:endParaRPr lang="en-US" altLang="zh-CN" sz="16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D688A493-354F-84EB-09F5-F1D28CCB24F4}"/>
              </a:ext>
            </a:extLst>
          </p:cNvPr>
          <p:cNvSpPr/>
          <p:nvPr/>
        </p:nvSpPr>
        <p:spPr>
          <a:xfrm>
            <a:off x="2408234" y="2536409"/>
            <a:ext cx="694933" cy="718974"/>
          </a:xfrm>
          <a:prstGeom prst="roundRect">
            <a:avLst>
              <a:gd name="adj" fmla="val 6742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产品</a:t>
            </a:r>
            <a:endParaRPr lang="en-US" altLang="zh-CN" sz="16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30CA1ECE-7036-3761-61CC-6C2007A01265}"/>
              </a:ext>
            </a:extLst>
          </p:cNvPr>
          <p:cNvSpPr/>
          <p:nvPr/>
        </p:nvSpPr>
        <p:spPr>
          <a:xfrm>
            <a:off x="7386125" y="2536409"/>
            <a:ext cx="694933" cy="718974"/>
          </a:xfrm>
          <a:prstGeom prst="roundRect">
            <a:avLst>
              <a:gd name="adj" fmla="val 6742"/>
            </a:avLst>
          </a:prstGeom>
          <a:solidFill>
            <a:srgbClr val="1664FF"/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分析</a:t>
            </a:r>
            <a:endParaRPr lang="en-US" altLang="zh-CN" sz="1600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87DB9399-8E22-7CD1-D660-AC52E6242AE8}"/>
              </a:ext>
            </a:extLst>
          </p:cNvPr>
          <p:cNvSpPr/>
          <p:nvPr/>
        </p:nvSpPr>
        <p:spPr>
          <a:xfrm>
            <a:off x="8249829" y="2536409"/>
            <a:ext cx="694933" cy="718974"/>
          </a:xfrm>
          <a:prstGeom prst="roundRect">
            <a:avLst>
              <a:gd name="adj" fmla="val 6742"/>
            </a:avLst>
          </a:prstGeom>
          <a:solidFill>
            <a:srgbClr val="1664FF"/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建议</a:t>
            </a:r>
            <a:endParaRPr lang="en-US" altLang="zh-CN" sz="1600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F6BDA34-5066-4A2F-440E-A36F15AA422F}"/>
              </a:ext>
            </a:extLst>
          </p:cNvPr>
          <p:cNvSpPr/>
          <p:nvPr/>
        </p:nvSpPr>
        <p:spPr>
          <a:xfrm>
            <a:off x="9113532" y="2536409"/>
            <a:ext cx="694933" cy="718974"/>
          </a:xfrm>
          <a:prstGeom prst="roundRect">
            <a:avLst>
              <a:gd name="adj" fmla="val 6742"/>
            </a:avLst>
          </a:prstGeom>
          <a:solidFill>
            <a:srgbClr val="1664FF"/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方案</a:t>
            </a:r>
            <a:endParaRPr lang="en-US" altLang="zh-CN" sz="1600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FE8DBEFA-51F3-A1BA-00E4-5D6ACB594117}"/>
              </a:ext>
            </a:extLst>
          </p:cNvPr>
          <p:cNvSpPr/>
          <p:nvPr/>
        </p:nvSpPr>
        <p:spPr>
          <a:xfrm>
            <a:off x="1446167" y="1813464"/>
            <a:ext cx="5125249" cy="1561725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基础服务</a:t>
            </a:r>
            <a:r>
              <a:rPr lang="en-US" altLang="zh-CN" sz="16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【</a:t>
            </a:r>
            <a:r>
              <a:rPr lang="zh-CN" altLang="en-US" sz="16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工具为主</a:t>
            </a:r>
            <a:r>
              <a:rPr lang="en-US" altLang="zh-CN" sz="16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sz="16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内容为辅</a:t>
            </a:r>
            <a:r>
              <a:rPr lang="en-US" altLang="zh-CN" sz="16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】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C1DB7600-CF8C-D2AB-B851-5F36A9D1E628}"/>
              </a:ext>
            </a:extLst>
          </p:cNvPr>
          <p:cNvSpPr/>
          <p:nvPr/>
        </p:nvSpPr>
        <p:spPr>
          <a:xfrm>
            <a:off x="7136191" y="1813464"/>
            <a:ext cx="2922209" cy="1561725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6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分析式与顾问式服务</a:t>
            </a:r>
            <a:endParaRPr lang="en-US" altLang="zh-CN" sz="16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altLang="zh-CN" sz="16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(</a:t>
            </a:r>
            <a:r>
              <a:rPr lang="zh-CN" altLang="en-US" sz="16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广义的财富管理</a:t>
            </a:r>
            <a:r>
              <a:rPr lang="en-US" altLang="zh-CN" sz="16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)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03E7EF67-54AC-2E70-B8EE-B2A07AED38A6}"/>
              </a:ext>
            </a:extLst>
          </p:cNvPr>
          <p:cNvSpPr/>
          <p:nvPr/>
        </p:nvSpPr>
        <p:spPr>
          <a:xfrm>
            <a:off x="5745934" y="2536409"/>
            <a:ext cx="694933" cy="718974"/>
          </a:xfrm>
          <a:prstGeom prst="roundRect">
            <a:avLst>
              <a:gd name="adj" fmla="val 6742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>
              <a:lnSpc>
                <a:spcPct val="116666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知识</a:t>
            </a:r>
            <a:endParaRPr lang="en-US" altLang="zh-CN" sz="16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2493429-54C1-1A63-BCE0-82F97F1DD40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6571416" y="2594327"/>
            <a:ext cx="564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CB01935-B92F-81C0-842F-E2A4966AF348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在大模型，尤其是深度推理模型的用户体验下，广大用户对于金融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能给出有效分析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建议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方案有很大的预期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需要构建专业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Agent/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金融量化子系统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3A3A99-FA16-3AE9-FC20-1B7886513479}"/>
              </a:ext>
            </a:extLst>
          </p:cNvPr>
          <p:cNvGrpSpPr/>
          <p:nvPr/>
        </p:nvGrpSpPr>
        <p:grpSpPr>
          <a:xfrm>
            <a:off x="818211" y="3969668"/>
            <a:ext cx="4692014" cy="1812005"/>
            <a:chOff x="865450" y="3759530"/>
            <a:chExt cx="3852523" cy="1812005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6403ED-2A0B-5851-D528-66F6C32F16A5}"/>
                </a:ext>
              </a:extLst>
            </p:cNvPr>
            <p:cNvSpPr/>
            <p:nvPr/>
          </p:nvSpPr>
          <p:spPr>
            <a:xfrm flipV="1">
              <a:off x="1089759" y="3759530"/>
              <a:ext cx="3397491" cy="1812005"/>
            </a:xfrm>
            <a:custGeom>
              <a:avLst/>
              <a:gdLst/>
              <a:ahLst/>
              <a:cxnLst/>
              <a:rect l="l" t="t" r="r" b="b"/>
              <a:pathLst>
                <a:path w="10433785" h="2493217">
                  <a:moveTo>
                    <a:pt x="10330758" y="2493217"/>
                  </a:moveTo>
                  <a:lnTo>
                    <a:pt x="103027" y="2493217"/>
                  </a:lnTo>
                  <a:cubicBezTo>
                    <a:pt x="46126" y="2493217"/>
                    <a:pt x="0" y="2447091"/>
                    <a:pt x="0" y="2390190"/>
                  </a:cubicBezTo>
                  <a:lnTo>
                    <a:pt x="0" y="402308"/>
                  </a:lnTo>
                  <a:cubicBezTo>
                    <a:pt x="0" y="345408"/>
                    <a:pt x="46126" y="299281"/>
                    <a:pt x="103027" y="299281"/>
                  </a:cubicBezTo>
                  <a:lnTo>
                    <a:pt x="909552" y="299281"/>
                  </a:lnTo>
                  <a:lnTo>
                    <a:pt x="909552" y="0"/>
                  </a:lnTo>
                  <a:lnTo>
                    <a:pt x="1724055" y="299281"/>
                  </a:lnTo>
                  <a:lnTo>
                    <a:pt x="10330758" y="299281"/>
                  </a:lnTo>
                  <a:cubicBezTo>
                    <a:pt x="10387658" y="299281"/>
                    <a:pt x="10433785" y="345408"/>
                    <a:pt x="10433785" y="402308"/>
                  </a:cubicBezTo>
                  <a:lnTo>
                    <a:pt x="10433785" y="2390190"/>
                  </a:lnTo>
                  <a:cubicBezTo>
                    <a:pt x="10433785" y="2447091"/>
                    <a:pt x="10387658" y="2493217"/>
                    <a:pt x="10330758" y="2493217"/>
                  </a:cubicBezTo>
                  <a:close/>
                </a:path>
              </a:pathLst>
            </a:custGeom>
            <a:solidFill>
              <a:srgbClr val="4472C4">
                <a:alpha val="7000"/>
              </a:srgbClr>
            </a:solidFill>
            <a:ln w="25400" cap="flat">
              <a:solidFill>
                <a:srgbClr val="4472C4">
                  <a:alpha val="28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A96A8D65-F2BE-1A3F-FAD8-804E2B73BF72}"/>
                </a:ext>
              </a:extLst>
            </p:cNvPr>
            <p:cNvSpPr/>
            <p:nvPr/>
          </p:nvSpPr>
          <p:spPr>
            <a:xfrm>
              <a:off x="1237821" y="3822318"/>
              <a:ext cx="3480152" cy="294705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CN" altLang="en-US" sz="2000" b="1" dirty="0">
                  <a:latin typeface="微软雅黑"/>
                  <a:ea typeface="微软雅黑"/>
                  <a:cs typeface="微软雅黑"/>
                  <a:sym typeface="微软雅黑"/>
                </a:rPr>
                <a:t>用户典型需求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1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A495CC0D-DE87-2EBF-7B34-22DEB66C4C63}"/>
                </a:ext>
              </a:extLst>
            </p:cNvPr>
            <p:cNvSpPr/>
            <p:nvPr/>
          </p:nvSpPr>
          <p:spPr>
            <a:xfrm>
              <a:off x="865450" y="4336340"/>
              <a:ext cx="3480152" cy="802213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推荐咱们行收益率最高的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R2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级理财产品，我的资金可以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3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个月不动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3CB75D5-474D-CF39-02F7-80A6411D010D}"/>
              </a:ext>
            </a:extLst>
          </p:cNvPr>
          <p:cNvGrpSpPr/>
          <p:nvPr/>
        </p:nvGrpSpPr>
        <p:grpSpPr>
          <a:xfrm>
            <a:off x="5409551" y="3969670"/>
            <a:ext cx="5810871" cy="1812004"/>
            <a:chOff x="819448" y="5604226"/>
            <a:chExt cx="8371597" cy="180417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45AE6F5-DA94-4A88-6192-0C19613C0997}"/>
                </a:ext>
              </a:extLst>
            </p:cNvPr>
            <p:cNvSpPr/>
            <p:nvPr/>
          </p:nvSpPr>
          <p:spPr>
            <a:xfrm rot="10800000">
              <a:off x="1188989" y="5604226"/>
              <a:ext cx="7905997" cy="1804171"/>
            </a:xfrm>
            <a:custGeom>
              <a:avLst/>
              <a:gdLst/>
              <a:ahLst/>
              <a:cxnLst/>
              <a:rect l="l" t="t" r="r" b="b"/>
              <a:pathLst>
                <a:path w="10433785" h="2482433">
                  <a:moveTo>
                    <a:pt x="103027" y="2482433"/>
                  </a:moveTo>
                  <a:lnTo>
                    <a:pt x="10330758" y="2482433"/>
                  </a:lnTo>
                  <a:cubicBezTo>
                    <a:pt x="10387658" y="2482433"/>
                    <a:pt x="10433785" y="2436306"/>
                    <a:pt x="10433785" y="2379406"/>
                  </a:cubicBezTo>
                  <a:lnTo>
                    <a:pt x="10433785" y="391524"/>
                  </a:lnTo>
                  <a:cubicBezTo>
                    <a:pt x="10433785" y="334623"/>
                    <a:pt x="10387658" y="288497"/>
                    <a:pt x="10330758" y="288497"/>
                  </a:cubicBezTo>
                  <a:lnTo>
                    <a:pt x="1592955" y="288497"/>
                  </a:lnTo>
                  <a:lnTo>
                    <a:pt x="807800" y="0"/>
                  </a:lnTo>
                  <a:lnTo>
                    <a:pt x="807800" y="288497"/>
                  </a:lnTo>
                  <a:lnTo>
                    <a:pt x="103027" y="288497"/>
                  </a:lnTo>
                  <a:cubicBezTo>
                    <a:pt x="46126" y="288497"/>
                    <a:pt x="0" y="334623"/>
                    <a:pt x="0" y="391524"/>
                  </a:cubicBezTo>
                  <a:lnTo>
                    <a:pt x="0" y="2379406"/>
                  </a:lnTo>
                  <a:cubicBezTo>
                    <a:pt x="0" y="2436306"/>
                    <a:pt x="46126" y="2482433"/>
                    <a:pt x="103027" y="2482433"/>
                  </a:cubicBezTo>
                  <a:close/>
                </a:path>
              </a:pathLst>
            </a:custGeom>
            <a:solidFill>
              <a:srgbClr val="4472C4">
                <a:alpha val="7000"/>
              </a:srgbClr>
            </a:solidFill>
            <a:ln w="25400" cap="flat">
              <a:solidFill>
                <a:srgbClr val="4472C4">
                  <a:alpha val="28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A5930B4A-8793-E80F-BCC4-EA0A7642C55B}"/>
                </a:ext>
              </a:extLst>
            </p:cNvPr>
            <p:cNvSpPr/>
            <p:nvPr/>
          </p:nvSpPr>
          <p:spPr>
            <a:xfrm>
              <a:off x="1468131" y="5665467"/>
              <a:ext cx="3480153" cy="294705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用户典型需求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2</a:t>
              </a:r>
            </a:p>
          </p:txBody>
        </p:sp>
        <p:sp>
          <p:nvSpPr>
            <p:cNvPr id="23" name="AutoShape 9">
              <a:extLst>
                <a:ext uri="{FF2B5EF4-FFF2-40B4-BE49-F238E27FC236}">
                  <a16:creationId xmlns:a16="http://schemas.microsoft.com/office/drawing/2014/main" id="{5E3C8EC4-8D22-2ECF-DFC7-3FAB9FD7A17E}"/>
                </a:ext>
              </a:extLst>
            </p:cNvPr>
            <p:cNvSpPr/>
            <p:nvPr/>
          </p:nvSpPr>
          <p:spPr>
            <a:xfrm>
              <a:off x="819448" y="6175488"/>
              <a:ext cx="8371597" cy="612469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基于过于一年我在咱们行银行账户的收支信息，给出优化的资产配置建议方案，讲清楚考虑的因素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反面案例：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支小宝目前对于用户的顾问式服务需求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远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不能满足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12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33E4CAB0-008B-2265-EF92-EBDD1151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63" y="1504279"/>
            <a:ext cx="2301018" cy="498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F8E37301-1432-5E6D-3CBD-41571282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15" y="1504279"/>
            <a:ext cx="2301018" cy="498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9232F0FE-A654-9E5A-7FD8-879E80CF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566" y="1504279"/>
            <a:ext cx="2301018" cy="498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1A917488-336B-52C0-1BAA-7723BBDF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719" y="1504279"/>
            <a:ext cx="2301018" cy="498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E8C5B4C-3CA5-5442-15B2-60C176709D62}"/>
              </a:ext>
            </a:extLst>
          </p:cNvPr>
          <p:cNvSpPr/>
          <p:nvPr/>
        </p:nvSpPr>
        <p:spPr>
          <a:xfrm>
            <a:off x="6265876" y="2074895"/>
            <a:ext cx="2132424" cy="875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BF9148-FCA8-C354-1536-923C9D5B39BE}"/>
              </a:ext>
            </a:extLst>
          </p:cNvPr>
          <p:cNvSpPr/>
          <p:nvPr/>
        </p:nvSpPr>
        <p:spPr>
          <a:xfrm>
            <a:off x="8683718" y="1504278"/>
            <a:ext cx="2301018" cy="4985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603366-DF78-237B-C7EB-B5D027F98DB2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幻觉：不是准确的产品信息，而是来源于互联网的资讯类内容；信息是过时的，甚至于报错点不开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如果没有准确、及时、有效的数据接入，空有对话无异于空中楼阁，用户一次尝试之后就再不会用</a:t>
            </a:r>
          </a:p>
        </p:txBody>
      </p:sp>
    </p:spTree>
    <p:extLst>
      <p:ext uri="{BB962C8B-B14F-4D97-AF65-F5344CB8AC3E}">
        <p14:creationId xmlns:p14="http://schemas.microsoft.com/office/powerpoint/2010/main" val="214073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下一代手机银行</a:t>
            </a:r>
            <a:r>
              <a:rPr lang="en-US" altLang="zh-CN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APP</a:t>
            </a: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特性</a:t>
            </a:r>
            <a:r>
              <a:rPr lang="zh-CN" altLang="en-US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四</a:t>
            </a:r>
            <a:endParaRPr lang="en-US" altLang="zh-CN" sz="4000" b="0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  <a:p>
            <a:pPr indent="0" algn="ctr"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工具型</a:t>
            </a:r>
            <a:r>
              <a:rPr lang="en-US" altLang="zh-CN" b="1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APP+</a:t>
            </a:r>
            <a:r>
              <a:rPr lang="zh-CN" altLang="en-US" b="1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场景驱动的内容型</a:t>
            </a:r>
            <a:r>
              <a:rPr lang="en-US" altLang="zh-CN" b="1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APP</a:t>
            </a:r>
            <a:endParaRPr lang="en-US" sz="4000" b="1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4059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内容</a:t>
            </a:r>
            <a:r>
              <a:rPr lang="en-US" altLang="zh-CN" b="0" dirty="0"/>
              <a:t>APP</a:t>
            </a:r>
            <a:r>
              <a:rPr lang="zh-CN" altLang="en-US" b="0" dirty="0"/>
              <a:t>的人本主义视角：零售客户的需求与动机</a:t>
            </a:r>
          </a:p>
        </p:txBody>
      </p:sp>
      <p:sp>
        <p:nvSpPr>
          <p:cNvPr id="67" name="梯形 66"/>
          <p:cNvSpPr/>
          <p:nvPr/>
        </p:nvSpPr>
        <p:spPr>
          <a:xfrm>
            <a:off x="13669917" y="7159781"/>
            <a:ext cx="2424476" cy="123344"/>
          </a:xfrm>
          <a:prstGeom prst="trapezoid">
            <a:avLst>
              <a:gd name="adj" fmla="val 262176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2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80000"/>
                  </a:schemeClr>
                </a:gs>
              </a:gsLst>
              <a:lin ang="5400000" scaled="0"/>
            </a:gradFill>
            <a:miter lim="400000"/>
          </a:ln>
        </p:spPr>
        <p:txBody>
          <a:bodyPr lIns="45028" tIns="45028" rIns="45028" bIns="45028" anchor="ctr"/>
          <a:lstStyle/>
          <a:p>
            <a:pPr marL="0" marR="0" lvl="0" indent="0" algn="ctr" defTabSz="152527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C93B893-B323-F5F0-24CF-0B23AD04D16E}"/>
              </a:ext>
            </a:extLst>
          </p:cNvPr>
          <p:cNvGrpSpPr/>
          <p:nvPr/>
        </p:nvGrpSpPr>
        <p:grpSpPr>
          <a:xfrm>
            <a:off x="590814" y="1558108"/>
            <a:ext cx="11010372" cy="4699369"/>
            <a:chOff x="601131" y="1204288"/>
            <a:chExt cx="11391946" cy="4862230"/>
          </a:xfrm>
        </p:grpSpPr>
        <p:grpSp>
          <p:nvGrpSpPr>
            <p:cNvPr id="64" name="组合 63"/>
            <p:cNvGrpSpPr/>
            <p:nvPr/>
          </p:nvGrpSpPr>
          <p:grpSpPr>
            <a:xfrm>
              <a:off x="5222688" y="1204288"/>
              <a:ext cx="6770389" cy="4849474"/>
              <a:chOff x="874713" y="140367"/>
              <a:chExt cx="3360547" cy="6200775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874713" y="140367"/>
                <a:ext cx="3360547" cy="6200775"/>
              </a:xfrm>
              <a:prstGeom prst="rect">
                <a:avLst/>
              </a:prstGeom>
              <a:gradFill flip="none" rotWithShape="1">
                <a:gsLst>
                  <a:gs pos="7000">
                    <a:schemeClr val="tx2">
                      <a:alpha val="0"/>
                    </a:schemeClr>
                  </a:gs>
                  <a:gs pos="76000">
                    <a:schemeClr val="tx2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>
                <a:off x="874713" y="6341142"/>
                <a:ext cx="336054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5764214" y="2153243"/>
              <a:ext cx="3376230" cy="2905235"/>
              <a:chOff x="5764214" y="2153243"/>
              <a:chExt cx="3376230" cy="2905235"/>
            </a:xfrm>
          </p:grpSpPr>
          <p:sp>
            <p:nvSpPr>
              <p:cNvPr id="26" name="等腰三角形 25"/>
              <p:cNvSpPr/>
              <p:nvPr/>
            </p:nvSpPr>
            <p:spPr>
              <a:xfrm>
                <a:off x="5765546" y="2153243"/>
                <a:ext cx="3374898" cy="290433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5764214" y="2968757"/>
                <a:ext cx="3371850" cy="2089721"/>
                <a:chOff x="5764214" y="2968757"/>
                <a:chExt cx="3371850" cy="2089721"/>
              </a:xfrm>
            </p:grpSpPr>
            <p:sp>
              <p:nvSpPr>
                <p:cNvPr id="68" name="梯形 67"/>
                <p:cNvSpPr/>
                <p:nvPr/>
              </p:nvSpPr>
              <p:spPr>
                <a:xfrm>
                  <a:off x="6924256" y="2968757"/>
                  <a:ext cx="1055577" cy="95384"/>
                </a:xfrm>
                <a:prstGeom prst="trapezoid">
                  <a:avLst>
                    <a:gd name="adj" fmla="val 262176"/>
                  </a:avLst>
                </a:pr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15000"/>
                      </a:srgbClr>
                    </a:gs>
                  </a:gsLst>
                  <a:lin ang="5400000" scaled="0"/>
                </a:gradFill>
                <a:ln w="6350">
                  <a:gradFill>
                    <a:gsLst>
                      <a:gs pos="0">
                        <a:srgbClr val="666666">
                          <a:lumMod val="50000"/>
                          <a:alpha val="0"/>
                        </a:srgbClr>
                      </a:gs>
                      <a:gs pos="100000">
                        <a:srgbClr val="FFFFFF">
                          <a:alpha val="80000"/>
                        </a:srgbClr>
                      </a:gs>
                    </a:gsLst>
                    <a:lin ang="5400000" scaled="0"/>
                  </a:gradFill>
                  <a:miter lim="400000"/>
                </a:ln>
              </p:spPr>
              <p:txBody>
                <a:bodyPr lIns="45028" tIns="45028" rIns="45028" bIns="45028" anchor="ctr"/>
                <a:lstStyle/>
                <a:p>
                  <a:pPr marL="0" marR="0" lvl="0" indent="0" algn="ctr" defTabSz="1525270" rtl="0" eaLnBrk="1" fontAlgn="base" latinLnBrk="0" hangingPunct="0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70" name="梯形 69"/>
                <p:cNvSpPr/>
                <p:nvPr/>
              </p:nvSpPr>
              <p:spPr>
                <a:xfrm>
                  <a:off x="6632575" y="3478386"/>
                  <a:ext cx="1638299" cy="95384"/>
                </a:xfrm>
                <a:prstGeom prst="trapezoid">
                  <a:avLst>
                    <a:gd name="adj" fmla="val 262176"/>
                  </a:avLst>
                </a:pr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15000"/>
                      </a:srgbClr>
                    </a:gs>
                  </a:gsLst>
                  <a:lin ang="5400000" scaled="0"/>
                </a:gradFill>
                <a:ln w="6350">
                  <a:gradFill>
                    <a:gsLst>
                      <a:gs pos="0">
                        <a:srgbClr val="666666">
                          <a:lumMod val="50000"/>
                          <a:alpha val="0"/>
                        </a:srgbClr>
                      </a:gs>
                      <a:gs pos="100000">
                        <a:srgbClr val="FFFFFF">
                          <a:alpha val="80000"/>
                        </a:srgbClr>
                      </a:gs>
                    </a:gsLst>
                    <a:lin ang="5400000" scaled="0"/>
                  </a:gradFill>
                  <a:miter lim="400000"/>
                </a:ln>
              </p:spPr>
              <p:txBody>
                <a:bodyPr lIns="45028" tIns="45028" rIns="45028" bIns="45028" anchor="ctr"/>
                <a:lstStyle/>
                <a:p>
                  <a:pPr marL="0" marR="0" lvl="0" indent="0" algn="ctr" defTabSz="1525270" rtl="0" eaLnBrk="1" fontAlgn="base" latinLnBrk="0" hangingPunct="0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71" name="梯形 70"/>
                <p:cNvSpPr/>
                <p:nvPr/>
              </p:nvSpPr>
              <p:spPr>
                <a:xfrm>
                  <a:off x="6338888" y="3978923"/>
                  <a:ext cx="2227261" cy="95384"/>
                </a:xfrm>
                <a:prstGeom prst="trapezoid">
                  <a:avLst>
                    <a:gd name="adj" fmla="val 262176"/>
                  </a:avLst>
                </a:pr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15000"/>
                      </a:srgbClr>
                    </a:gs>
                  </a:gsLst>
                  <a:lin ang="5400000" scaled="0"/>
                </a:gradFill>
                <a:ln w="6350">
                  <a:gradFill>
                    <a:gsLst>
                      <a:gs pos="0">
                        <a:srgbClr val="666666">
                          <a:lumMod val="50000"/>
                          <a:alpha val="0"/>
                        </a:srgbClr>
                      </a:gs>
                      <a:gs pos="100000">
                        <a:srgbClr val="FFFFFF">
                          <a:alpha val="80000"/>
                        </a:srgbClr>
                      </a:gs>
                    </a:gsLst>
                    <a:lin ang="5400000" scaled="0"/>
                  </a:gradFill>
                  <a:miter lim="400000"/>
                </a:ln>
              </p:spPr>
              <p:txBody>
                <a:bodyPr lIns="45028" tIns="45028" rIns="45028" bIns="45028" anchor="ctr"/>
                <a:lstStyle/>
                <a:p>
                  <a:pPr marL="0" marR="0" lvl="0" indent="0" algn="ctr" defTabSz="1525270" rtl="0" eaLnBrk="1" fontAlgn="base" latinLnBrk="0" hangingPunct="0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72" name="梯形 71"/>
                <p:cNvSpPr/>
                <p:nvPr/>
              </p:nvSpPr>
              <p:spPr>
                <a:xfrm>
                  <a:off x="6045200" y="4485227"/>
                  <a:ext cx="2820988" cy="95384"/>
                </a:xfrm>
                <a:prstGeom prst="trapezoid">
                  <a:avLst>
                    <a:gd name="adj" fmla="val 262176"/>
                  </a:avLst>
                </a:pr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15000"/>
                      </a:srgbClr>
                    </a:gs>
                  </a:gsLst>
                  <a:lin ang="5400000" scaled="0"/>
                </a:gradFill>
                <a:ln w="6350">
                  <a:gradFill>
                    <a:gsLst>
                      <a:gs pos="0">
                        <a:srgbClr val="666666">
                          <a:lumMod val="50000"/>
                          <a:alpha val="0"/>
                        </a:srgbClr>
                      </a:gs>
                      <a:gs pos="100000">
                        <a:srgbClr val="FFFFFF">
                          <a:alpha val="80000"/>
                        </a:srgbClr>
                      </a:gs>
                    </a:gsLst>
                    <a:lin ang="5400000" scaled="0"/>
                  </a:gradFill>
                  <a:miter lim="400000"/>
                </a:ln>
              </p:spPr>
              <p:txBody>
                <a:bodyPr lIns="45028" tIns="45028" rIns="45028" bIns="45028" anchor="ctr"/>
                <a:lstStyle/>
                <a:p>
                  <a:pPr marL="0" marR="0" lvl="0" indent="0" algn="ctr" defTabSz="1525270" rtl="0" eaLnBrk="1" fontAlgn="base" latinLnBrk="0" hangingPunct="0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76" name="梯形 75"/>
                <p:cNvSpPr/>
                <p:nvPr/>
              </p:nvSpPr>
              <p:spPr>
                <a:xfrm>
                  <a:off x="5764214" y="4963094"/>
                  <a:ext cx="3371850" cy="95384"/>
                </a:xfrm>
                <a:prstGeom prst="trapezoid">
                  <a:avLst>
                    <a:gd name="adj" fmla="val 262176"/>
                  </a:avLst>
                </a:pr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FFFFFF">
                        <a:alpha val="15000"/>
                      </a:srgbClr>
                    </a:gs>
                  </a:gsLst>
                  <a:lin ang="5400000" scaled="0"/>
                </a:gradFill>
                <a:ln w="6350">
                  <a:gradFill>
                    <a:gsLst>
                      <a:gs pos="0">
                        <a:srgbClr val="666666">
                          <a:lumMod val="50000"/>
                          <a:alpha val="0"/>
                        </a:srgbClr>
                      </a:gs>
                      <a:gs pos="100000">
                        <a:srgbClr val="FFFFFF">
                          <a:alpha val="80000"/>
                        </a:srgbClr>
                      </a:gs>
                    </a:gsLst>
                    <a:lin ang="5400000" scaled="0"/>
                  </a:gradFill>
                  <a:miter lim="400000"/>
                </a:ln>
              </p:spPr>
              <p:txBody>
                <a:bodyPr lIns="45028" tIns="45028" rIns="45028" bIns="45028" anchor="ctr"/>
                <a:lstStyle/>
                <a:p>
                  <a:pPr marL="0" marR="0" lvl="0" indent="0" algn="ctr" defTabSz="1525270" rtl="0" eaLnBrk="1" fontAlgn="base" latinLnBrk="0" hangingPunct="0">
                    <a:lnSpc>
                      <a:spcPct val="13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90204" pitchFamily="34" charset="0"/>
                  </a:endParaRPr>
                </a:p>
              </p:txBody>
            </p:sp>
          </p:grpSp>
        </p:grpSp>
        <p:sp>
          <p:nvSpPr>
            <p:cNvPr id="20" name="矩形: 圆顶角 19"/>
            <p:cNvSpPr/>
            <p:nvPr/>
          </p:nvSpPr>
          <p:spPr>
            <a:xfrm>
              <a:off x="601131" y="1675086"/>
              <a:ext cx="4386302" cy="2295032"/>
            </a:xfrm>
            <a:prstGeom prst="round2SameRect">
              <a:avLst>
                <a:gd name="adj1" fmla="val 0"/>
                <a:gd name="adj2" fmla="val 64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6668" y="1733052"/>
              <a:ext cx="1566334" cy="417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金融需求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6068" y="2111715"/>
              <a:ext cx="3661834" cy="294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1" indent="-1714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zh-CN" altLang="en-US" sz="1200" kern="1200" dirty="0">
                  <a:ea typeface="微软雅黑"/>
                  <a:cs typeface="+mn-cs"/>
                </a:rPr>
                <a:t>存、贷、保、消、投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6668" y="2431042"/>
              <a:ext cx="1566334" cy="417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普适需求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76868" y="2892255"/>
              <a:ext cx="3477366" cy="77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1" indent="-1714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自我实现：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创造力→创作行为等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  <a:p>
              <a:pPr marL="171450" marR="0" lvl="1" indent="-1714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尊重需求：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成就、对他人尊重、被他人尊重→创作行为、分享行为、点赞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转发行为等</a:t>
              </a:r>
            </a:p>
          </p:txBody>
        </p:sp>
        <p:sp>
          <p:nvSpPr>
            <p:cNvPr id="19" name="矩形: 圆顶角 18"/>
            <p:cNvSpPr/>
            <p:nvPr/>
          </p:nvSpPr>
          <p:spPr>
            <a:xfrm>
              <a:off x="601131" y="1204288"/>
              <a:ext cx="4386302" cy="470798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银行零售客户的需求</a:t>
              </a:r>
            </a:p>
          </p:txBody>
        </p:sp>
        <p:sp>
          <p:nvSpPr>
            <p:cNvPr id="21" name="矩形: 圆顶角 20"/>
            <p:cNvSpPr/>
            <p:nvPr/>
          </p:nvSpPr>
          <p:spPr>
            <a:xfrm>
              <a:off x="601131" y="4737480"/>
              <a:ext cx="4386302" cy="1329038"/>
            </a:xfrm>
            <a:prstGeom prst="round2SameRect">
              <a:avLst>
                <a:gd name="adj1" fmla="val 0"/>
                <a:gd name="adj2" fmla="val 64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矩形: 圆顶角 21"/>
            <p:cNvSpPr/>
            <p:nvPr/>
          </p:nvSpPr>
          <p:spPr>
            <a:xfrm>
              <a:off x="601131" y="4266682"/>
              <a:ext cx="4386302" cy="470798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基于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UGC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的内容产品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6669" y="4873446"/>
              <a:ext cx="4047067" cy="804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知乎、小红书、抖音、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B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站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雪球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371467" y="1261368"/>
              <a:ext cx="24728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5个需求层次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52435" y="2969793"/>
              <a:ext cx="11980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先低级阶段后高级阶段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95508" y="2424173"/>
              <a:ext cx="29231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道德、创造力、自觉性、问题解决能力、公正度、接受现实能力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25787" y="3074295"/>
              <a:ext cx="29231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自我尊重、信心、成就、对他人尊重、被他人尊重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483834" y="3644221"/>
              <a:ext cx="29231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友情、爱情、性亲密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798089" y="4062112"/>
              <a:ext cx="30992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人身安全、健康保障、资源所有性、财产所有性、道德保障工作职位保障、家庭安全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110811" y="4580611"/>
              <a:ext cx="23826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呼吸、水、食物、睡眠生理平衡、分泌、性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181126" y="2515531"/>
              <a:ext cx="54373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自我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实现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001590" y="317281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尊重需求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001590" y="3647451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归属需求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01590" y="4163747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安全需求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01590" y="4681724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/>
                  <a:cs typeface="+mn-cs"/>
                </a:rPr>
                <a:t>生理需求</a:t>
              </a: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772150" y="2406650"/>
              <a:ext cx="1391974" cy="2397760"/>
            </a:xfrm>
            <a:custGeom>
              <a:avLst/>
              <a:gdLst>
                <a:gd name="connsiteX0" fmla="*/ 0 w 1666240"/>
                <a:gd name="connsiteY0" fmla="*/ 2870200 h 2870200"/>
                <a:gd name="connsiteX1" fmla="*/ 1666240 w 1666240"/>
                <a:gd name="connsiteY1" fmla="*/ 0 h 2870200"/>
                <a:gd name="connsiteX2" fmla="*/ 1508760 w 1666240"/>
                <a:gd name="connsiteY2" fmla="*/ 111760 h 287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240" h="2870200">
                  <a:moveTo>
                    <a:pt x="0" y="2870200"/>
                  </a:moveTo>
                  <a:lnTo>
                    <a:pt x="1666240" y="0"/>
                  </a:lnTo>
                  <a:lnTo>
                    <a:pt x="1508760" y="111760"/>
                  </a:lnTo>
                </a:path>
              </a:pathLst>
            </a:custGeom>
            <a:noFill/>
            <a:ln w="38100" cap="rnd">
              <a:gradFill flip="none" rotWithShape="1"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 rot="2684045">
              <a:off x="910387" y="1923336"/>
              <a:ext cx="113412" cy="113412"/>
            </a:xfrm>
            <a:prstGeom prst="roundRect">
              <a:avLst>
                <a:gd name="adj" fmla="val 33114"/>
              </a:avLst>
            </a:prstGeom>
            <a:ln w="190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77" name="矩形: 圆角 76"/>
            <p:cNvSpPr/>
            <p:nvPr/>
          </p:nvSpPr>
          <p:spPr>
            <a:xfrm rot="2684045">
              <a:off x="910387" y="2624376"/>
              <a:ext cx="113412" cy="113412"/>
            </a:xfrm>
            <a:prstGeom prst="roundRect">
              <a:avLst>
                <a:gd name="adj" fmla="val 33114"/>
              </a:avLst>
            </a:prstGeom>
            <a:ln w="190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78" name="矩形: 圆角 77"/>
            <p:cNvSpPr/>
            <p:nvPr/>
          </p:nvSpPr>
          <p:spPr>
            <a:xfrm rot="2684045">
              <a:off x="910387" y="5062777"/>
              <a:ext cx="113412" cy="113412"/>
            </a:xfrm>
            <a:prstGeom prst="roundRect">
              <a:avLst>
                <a:gd name="adj" fmla="val 33114"/>
              </a:avLst>
            </a:prstGeom>
            <a:ln w="190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79" name="矩形: 圆角 78"/>
            <p:cNvSpPr/>
            <p:nvPr/>
          </p:nvSpPr>
          <p:spPr>
            <a:xfrm rot="2684045">
              <a:off x="910387" y="5438697"/>
              <a:ext cx="113412" cy="113412"/>
            </a:xfrm>
            <a:prstGeom prst="roundRect">
              <a:avLst>
                <a:gd name="adj" fmla="val 33114"/>
              </a:avLst>
            </a:prstGeom>
            <a:ln w="19050">
              <a:solidFill>
                <a:schemeClr val="bg1"/>
              </a:solidFill>
            </a:ln>
            <a:effectLst>
              <a:outerShdw blurRad="292100" dist="127000" dir="5400000" sx="101000" sy="101000" algn="t" rotWithShape="0">
                <a:schemeClr val="accent1">
                  <a:alpha val="4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CF49E86-15A4-B62B-C89E-856DCACFC737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手机银行若做要内容型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，聚焦老百姓远未被满足的金融需求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回归人性，借鉴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UGC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的繁荣，进行产品设计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核心定位：围绕“钱”对老百姓的生命周期，进行场景化的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APP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设计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2082068" y="1847850"/>
            <a:ext cx="1700184" cy="2077342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搞钱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0844184-E422-EDAF-08B8-60AB1F7409FF}"/>
              </a:ext>
            </a:extLst>
          </p:cNvPr>
          <p:cNvSpPr/>
          <p:nvPr/>
        </p:nvSpPr>
        <p:spPr>
          <a:xfrm>
            <a:off x="5822715" y="1847851"/>
            <a:ext cx="1700184" cy="2077342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存钱</a:t>
            </a:r>
            <a:endParaRPr lang="en-US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546D03B-3591-4533-F0F2-B178D89588B9}"/>
              </a:ext>
            </a:extLst>
          </p:cNvPr>
          <p:cNvSpPr/>
          <p:nvPr/>
        </p:nvSpPr>
        <p:spPr>
          <a:xfrm>
            <a:off x="9563359" y="1847850"/>
            <a:ext cx="1700184" cy="2077342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花钱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（支付）</a:t>
            </a:r>
            <a:endParaRPr lang="en-US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237F031-4DE3-F02D-12E4-EC26EF9E14CB}"/>
              </a:ext>
            </a:extLst>
          </p:cNvPr>
          <p:cNvSpPr/>
          <p:nvPr/>
        </p:nvSpPr>
        <p:spPr>
          <a:xfrm>
            <a:off x="3952391" y="1847850"/>
            <a:ext cx="1700184" cy="2077342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借钱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（贷款）</a:t>
            </a:r>
            <a:endParaRPr lang="en-US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53C1AFAD-1163-5ED1-E8B1-DECB20046E06}"/>
              </a:ext>
            </a:extLst>
          </p:cNvPr>
          <p:cNvSpPr/>
          <p:nvPr/>
        </p:nvSpPr>
        <p:spPr>
          <a:xfrm>
            <a:off x="7693037" y="1864165"/>
            <a:ext cx="1700184" cy="2077342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管钱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（财富管理）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8E515C1-6DC2-1E6C-23D1-A11CAE0D5628}"/>
              </a:ext>
            </a:extLst>
          </p:cNvPr>
          <p:cNvSpPr/>
          <p:nvPr/>
        </p:nvSpPr>
        <p:spPr>
          <a:xfrm>
            <a:off x="2082068" y="4123043"/>
            <a:ext cx="1700184" cy="1257703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转账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1874531D-0095-1283-F352-073686549356}"/>
              </a:ext>
            </a:extLst>
          </p:cNvPr>
          <p:cNvSpPr/>
          <p:nvPr/>
        </p:nvSpPr>
        <p:spPr>
          <a:xfrm>
            <a:off x="3952391" y="4123043"/>
            <a:ext cx="1700184" cy="1257703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账户查询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A0F02D43-0C58-DFA9-0F0E-EAD2000BB05C}"/>
              </a:ext>
            </a:extLst>
          </p:cNvPr>
          <p:cNvSpPr/>
          <p:nvPr/>
        </p:nvSpPr>
        <p:spPr>
          <a:xfrm>
            <a:off x="5822714" y="4123043"/>
            <a:ext cx="5440828" cy="1257703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altLang="zh-CN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……</a:t>
            </a: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ACC2667C-C7BB-9432-C8C6-698A4CB1B875}"/>
              </a:ext>
            </a:extLst>
          </p:cNvPr>
          <p:cNvSpPr/>
          <p:nvPr/>
        </p:nvSpPr>
        <p:spPr>
          <a:xfrm>
            <a:off x="928456" y="4115017"/>
            <a:ext cx="979081" cy="1257703"/>
          </a:xfrm>
          <a:prstGeom prst="roundRect">
            <a:avLst>
              <a:gd name="adj" fmla="val 6742"/>
            </a:avLst>
          </a:prstGeom>
          <a:solidFill>
            <a:srgbClr val="1664FF"/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工具型</a:t>
            </a:r>
            <a:endParaRPr lang="en-US" altLang="zh-CN" sz="1800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APP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263D9981-D63F-FDA9-1E01-7C40A8F79EEC}"/>
              </a:ext>
            </a:extLst>
          </p:cNvPr>
          <p:cNvSpPr/>
          <p:nvPr/>
        </p:nvSpPr>
        <p:spPr>
          <a:xfrm>
            <a:off x="928456" y="1864165"/>
            <a:ext cx="979081" cy="2077342"/>
          </a:xfrm>
          <a:prstGeom prst="roundRect">
            <a:avLst>
              <a:gd name="adj" fmla="val 6742"/>
            </a:avLst>
          </a:prstGeom>
          <a:solidFill>
            <a:srgbClr val="1664FF"/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内容型</a:t>
            </a:r>
            <a:endParaRPr lang="en-US" altLang="zh-CN" sz="1800" b="1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69014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内容型手机银行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APP</a:t>
            </a:r>
            <a:r>
              <a:rPr lang="zh-CN" altLang="en-US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脑洞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-1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</a:t>
            </a:r>
            <a:r>
              <a:rPr lang="zh-CN" altLang="en-US" b="1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副业撮合平台（</a:t>
            </a:r>
            <a:r>
              <a:rPr lang="zh-CN" altLang="en-US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搞钱</a:t>
            </a:r>
            <a:r>
              <a:rPr lang="en-US" altLang="zh-CN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/</a:t>
            </a:r>
            <a:r>
              <a:rPr lang="zh-CN" altLang="en-US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借钱</a:t>
            </a:r>
            <a:r>
              <a:rPr lang="en-US" altLang="zh-CN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/</a:t>
            </a:r>
            <a:r>
              <a:rPr lang="zh-CN" altLang="en-US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支付）</a:t>
            </a:r>
            <a:endParaRPr lang="en-US" sz="2400" b="1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5DF2599D-5B3D-ED20-D7D9-DC3B9D54A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" t="9888" r="5860" b="5539"/>
          <a:stretch/>
        </p:blipFill>
        <p:spPr>
          <a:xfrm>
            <a:off x="3128519" y="2085610"/>
            <a:ext cx="2064987" cy="4286214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3875D95A-A3EE-AA6D-5103-9CB2B3125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9890" r="6042" b="5539"/>
          <a:stretch/>
        </p:blipFill>
        <p:spPr>
          <a:xfrm>
            <a:off x="5315665" y="2085609"/>
            <a:ext cx="2056469" cy="4286214"/>
          </a:xfrm>
          <a:prstGeom prst="rect">
            <a:avLst/>
          </a:prstGeom>
        </p:spPr>
      </p:pic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D28D1480-4D7E-72FA-D3B4-8358CD9F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8" t="9889" r="5878" b="5539"/>
          <a:stretch/>
        </p:blipFill>
        <p:spPr>
          <a:xfrm>
            <a:off x="7494292" y="2085608"/>
            <a:ext cx="2064157" cy="4286214"/>
          </a:xfrm>
          <a:prstGeom prst="rect">
            <a:avLst/>
          </a:prstGeom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CC0C2B54-D8F8-969E-BE63-7C7AB621D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2" t="10199" r="67299" b="76468"/>
          <a:stretch/>
        </p:blipFill>
        <p:spPr>
          <a:xfrm>
            <a:off x="1583363" y="3584387"/>
            <a:ext cx="1073805" cy="108738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FEB82A8-4A53-3800-C40E-EE6CB37426FE}"/>
              </a:ext>
            </a:extLst>
          </p:cNvPr>
          <p:cNvSpPr txBox="1"/>
          <p:nvPr/>
        </p:nvSpPr>
        <p:spPr>
          <a:xfrm>
            <a:off x="442913" y="785880"/>
            <a:ext cx="11159978" cy="82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参考猪八戒定位于“副业撮合平台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，以帮助用户挣钱驱动用户使用，更可基于用户行为分析用户风险特征，关联个人与小微贷款业务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猪八戒目前的商业模式，平台抽成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银行的商业模式，平台可以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抽成，但是需要走银行的支付通道，以及引流贷款和为风控积累数据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4878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内容型手机银行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APP</a:t>
            </a:r>
            <a:r>
              <a:rPr lang="zh-CN" altLang="en-US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脑洞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-2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</a:t>
            </a:r>
            <a:r>
              <a:rPr lang="zh-CN" altLang="en-US" sz="2400" b="1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剧本攒式</a:t>
            </a:r>
            <a:r>
              <a:rPr lang="zh-CN" altLang="en-US" b="1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存钱</a:t>
            </a:r>
            <a:endParaRPr lang="en-US" sz="2400" b="1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27A2DE-AB53-1E39-BB9C-14544BECC0FB}"/>
              </a:ext>
            </a:extLst>
          </p:cNvPr>
          <p:cNvGrpSpPr/>
          <p:nvPr/>
        </p:nvGrpSpPr>
        <p:grpSpPr>
          <a:xfrm>
            <a:off x="3982428" y="1588461"/>
            <a:ext cx="7918953" cy="4218961"/>
            <a:chOff x="2824963" y="1240971"/>
            <a:chExt cx="8934961" cy="4760257"/>
          </a:xfrm>
        </p:grpSpPr>
        <p:pic>
          <p:nvPicPr>
            <p:cNvPr id="3" name="图片 2" descr="图形用户界面&#10;&#10;描述已自动生成">
              <a:extLst>
                <a:ext uri="{FF2B5EF4-FFF2-40B4-BE49-F238E27FC236}">
                  <a16:creationId xmlns:a16="http://schemas.microsoft.com/office/drawing/2014/main" id="{22932763-4D7F-3DD0-CBD1-C5863DFF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4963" y="1240971"/>
              <a:ext cx="2074193" cy="4760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 descr="图形用户界面, 应用程序&#10;&#10;描述已自动生成">
              <a:extLst>
                <a:ext uri="{FF2B5EF4-FFF2-40B4-BE49-F238E27FC236}">
                  <a16:creationId xmlns:a16="http://schemas.microsoft.com/office/drawing/2014/main" id="{FA7B8A6D-85C8-128E-4908-E9B223D7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243" y="1240971"/>
              <a:ext cx="2074193" cy="4760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 descr="图形用户界面&#10;&#10;描述已自动生成">
              <a:extLst>
                <a:ext uri="{FF2B5EF4-FFF2-40B4-BE49-F238E27FC236}">
                  <a16:creationId xmlns:a16="http://schemas.microsoft.com/office/drawing/2014/main" id="{C5B0B097-D697-E506-0AA6-2E89E2C9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3523" y="1240971"/>
              <a:ext cx="2074193" cy="4760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 descr="手机屏幕截图&#10;&#10;描述已自动生成">
              <a:extLst>
                <a:ext uri="{FF2B5EF4-FFF2-40B4-BE49-F238E27FC236}">
                  <a16:creationId xmlns:a16="http://schemas.microsoft.com/office/drawing/2014/main" id="{C13A0A2A-BE22-0E61-AEA1-AAB14FBBB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882" y="1240971"/>
              <a:ext cx="2197042" cy="4760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2BD3977-63E5-0497-06F9-5176D1BA7AAB}"/>
              </a:ext>
            </a:extLst>
          </p:cNvPr>
          <p:cNvGrpSpPr/>
          <p:nvPr/>
        </p:nvGrpSpPr>
        <p:grpSpPr>
          <a:xfrm>
            <a:off x="290619" y="2241814"/>
            <a:ext cx="3332092" cy="3957616"/>
            <a:chOff x="0" y="172329"/>
            <a:chExt cx="4415925" cy="5244914"/>
          </a:xfrm>
        </p:grpSpPr>
        <p:pic>
          <p:nvPicPr>
            <p:cNvPr id="10" name="图片 9" descr="社交网络的手机截图&#10;&#10;中度可信度描述已自动生成">
              <a:extLst>
                <a:ext uri="{FF2B5EF4-FFF2-40B4-BE49-F238E27FC236}">
                  <a16:creationId xmlns:a16="http://schemas.microsoft.com/office/drawing/2014/main" id="{EB46BA53-B7DC-AF2D-8FCA-948B2B08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07905"/>
              <a:ext cx="2860565" cy="47093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 descr="日历&#10;&#10;中度可信度描述已自动生成">
              <a:extLst>
                <a:ext uri="{FF2B5EF4-FFF2-40B4-BE49-F238E27FC236}">
                  <a16:creationId xmlns:a16="http://schemas.microsoft.com/office/drawing/2014/main" id="{2D6B02C7-6BCA-482D-BDCC-FF23AC7A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1019" y="921653"/>
              <a:ext cx="2924906" cy="37462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3235967D-33DA-1D44-9CF1-803E10A76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582" y="172329"/>
              <a:ext cx="3114710" cy="28349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8E21FD9-59A5-ECE2-6862-D28D7FFE6795}"/>
              </a:ext>
            </a:extLst>
          </p:cNvPr>
          <p:cNvSpPr/>
          <p:nvPr/>
        </p:nvSpPr>
        <p:spPr>
          <a:xfrm>
            <a:off x="216923" y="1584997"/>
            <a:ext cx="3601270" cy="4792754"/>
          </a:xfrm>
          <a:prstGeom prst="roundRect">
            <a:avLst>
              <a:gd name="adj" fmla="val 3925"/>
            </a:avLst>
          </a:prstGeom>
          <a:noFill/>
          <a:ln w="12700">
            <a:solidFill>
              <a:srgbClr val="16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豆瓣上的模拟存钱群组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307427EA-30F4-AA40-1A0E-FB83F60467F3}"/>
              </a:ext>
            </a:extLst>
          </p:cNvPr>
          <p:cNvSpPr/>
          <p:nvPr/>
        </p:nvSpPr>
        <p:spPr>
          <a:xfrm>
            <a:off x="4025869" y="5959110"/>
            <a:ext cx="7875512" cy="305634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支付宝小荷包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06565E-A647-14A5-AA3B-A7999D56870D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模拟消费，实际存钱，在存钱的同时提供情绪价值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社交化、游戏化、故事化方式，吸引年轻人的存钱新体验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92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0" imgH="0" progId="TCLayout.ActiveDocument.1">
                  <p:embed/>
                </p:oleObj>
              </mc:Choice>
              <mc:Fallback>
                <p:oleObj name="think-cell 幻灯片" r:id="rId4" imgW="0" imgH="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内容型手机银行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APP</a:t>
            </a:r>
            <a:r>
              <a:rPr lang="zh-CN" altLang="en-US" sz="2400" i="0" u="none" strike="noStrike" dirty="0"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脑洞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-3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基于</a:t>
            </a:r>
            <a:r>
              <a:rPr lang="en-US" altLang="zh-CN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UGC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的投资</a:t>
            </a:r>
            <a:r>
              <a:rPr lang="en-US" altLang="zh-CN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/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管钱</a:t>
            </a:r>
            <a:r>
              <a:rPr lang="en-US" altLang="zh-CN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/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财富管理</a:t>
            </a:r>
            <a:endParaRPr lang="en-US" altLang="zh-CN" sz="240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29C723-3BFB-DC20-DD9F-F9CD540B5BE8}"/>
              </a:ext>
            </a:extLst>
          </p:cNvPr>
          <p:cNvGrpSpPr/>
          <p:nvPr/>
        </p:nvGrpSpPr>
        <p:grpSpPr>
          <a:xfrm>
            <a:off x="4185414" y="1816801"/>
            <a:ext cx="7722733" cy="4034485"/>
            <a:chOff x="2764038" y="1169101"/>
            <a:chExt cx="9111472" cy="4759986"/>
          </a:xfrm>
        </p:grpSpPr>
        <p:pic>
          <p:nvPicPr>
            <p:cNvPr id="8" name="图片 7" descr="图形用户界面, 文本, 应用程序, 电子邮件&#10;&#10;描述已自动生成">
              <a:extLst>
                <a:ext uri="{FF2B5EF4-FFF2-40B4-BE49-F238E27FC236}">
                  <a16:creationId xmlns:a16="http://schemas.microsoft.com/office/drawing/2014/main" id="{146E7AE2-F418-9EC6-40C8-ECFB32112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8372" y="1169101"/>
              <a:ext cx="2196917" cy="47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 descr="图形用户界面, 应用程序&#10;&#10;描述已自动生成">
              <a:extLst>
                <a:ext uri="{FF2B5EF4-FFF2-40B4-BE49-F238E27FC236}">
                  <a16:creationId xmlns:a16="http://schemas.microsoft.com/office/drawing/2014/main" id="{E1F6FA38-F95F-F0F3-908B-486FA382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8482" y="1169101"/>
              <a:ext cx="2196917" cy="47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 descr="图形用户界面, 文本, 应用程序, 电子邮件&#10;&#10;描述已自动生成">
              <a:extLst>
                <a:ext uri="{FF2B5EF4-FFF2-40B4-BE49-F238E27FC236}">
                  <a16:creationId xmlns:a16="http://schemas.microsoft.com/office/drawing/2014/main" id="{CAA08CB2-91B7-EB69-793C-F5E957AA9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8593" y="1169101"/>
              <a:ext cx="2196917" cy="47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图片 14" descr="图形用户界面, 文本, 应用程序, 电子邮件&#10;&#10;描述已自动生成">
              <a:extLst>
                <a:ext uri="{FF2B5EF4-FFF2-40B4-BE49-F238E27FC236}">
                  <a16:creationId xmlns:a16="http://schemas.microsoft.com/office/drawing/2014/main" id="{DF2FE297-8D83-40E7-F4F7-4D7187F29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4038" y="1169101"/>
              <a:ext cx="2196917" cy="47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343EC6-7CE2-AE6C-E9BC-3D911550F1DE}"/>
              </a:ext>
            </a:extLst>
          </p:cNvPr>
          <p:cNvGrpSpPr/>
          <p:nvPr/>
        </p:nvGrpSpPr>
        <p:grpSpPr>
          <a:xfrm>
            <a:off x="283852" y="1816800"/>
            <a:ext cx="3788403" cy="4034485"/>
            <a:chOff x="2894358" y="2781620"/>
            <a:chExt cx="4293132" cy="457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 descr="图形用户界面, 应用程序&#10;&#10;描述已自动生成">
              <a:extLst>
                <a:ext uri="{FF2B5EF4-FFF2-40B4-BE49-F238E27FC236}">
                  <a16:creationId xmlns:a16="http://schemas.microsoft.com/office/drawing/2014/main" id="{3431BC87-1B4D-C45B-80E7-9A55F006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94358" y="2781620"/>
              <a:ext cx="2110154" cy="4572000"/>
            </a:xfrm>
            <a:prstGeom prst="rect">
              <a:avLst/>
            </a:prstGeom>
          </p:spPr>
        </p:pic>
        <p:pic>
          <p:nvPicPr>
            <p:cNvPr id="14" name="图片 13" descr="手机屏幕截图&#10;&#10;描述已自动生成">
              <a:extLst>
                <a:ext uri="{FF2B5EF4-FFF2-40B4-BE49-F238E27FC236}">
                  <a16:creationId xmlns:a16="http://schemas.microsoft.com/office/drawing/2014/main" id="{FA51F22E-2FBE-E683-572D-0CDD5B42E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7336" y="2781620"/>
              <a:ext cx="2110154" cy="4572000"/>
            </a:xfrm>
            <a:prstGeom prst="rect">
              <a:avLst/>
            </a:prstGeom>
          </p:spPr>
        </p:pic>
      </p:grpSp>
      <p:sp>
        <p:nvSpPr>
          <p:cNvPr id="21" name="AutoShape 4">
            <a:extLst>
              <a:ext uri="{FF2B5EF4-FFF2-40B4-BE49-F238E27FC236}">
                <a16:creationId xmlns:a16="http://schemas.microsoft.com/office/drawing/2014/main" id="{6C5AB671-1DB4-B8E9-1BD7-A77F42231EAF}"/>
              </a:ext>
            </a:extLst>
          </p:cNvPr>
          <p:cNvSpPr/>
          <p:nvPr/>
        </p:nvSpPr>
        <p:spPr>
          <a:xfrm>
            <a:off x="283852" y="6053968"/>
            <a:ext cx="3788403" cy="305634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光大手机银行：金知了社区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1F5089C7-2FE8-EFDC-E56D-421FEEF5ACD2}"/>
              </a:ext>
            </a:extLst>
          </p:cNvPr>
          <p:cNvSpPr/>
          <p:nvPr/>
        </p:nvSpPr>
        <p:spPr>
          <a:xfrm>
            <a:off x="4201798" y="6053968"/>
            <a:ext cx="7706349" cy="305634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雪球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APP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C20C60-1020-2CB9-9A44-BBC142228AE7}"/>
              </a:ext>
            </a:extLst>
          </p:cNvPr>
          <p:cNvSpPr txBox="1"/>
          <p:nvPr/>
        </p:nvSpPr>
        <p:spPr>
          <a:xfrm>
            <a:off x="442913" y="785880"/>
            <a:ext cx="10603235" cy="82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UGC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PUGC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：用户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用户（雪球）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PGC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：用户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理财经理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大模型：分析型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顾问式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94654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0" imgH="0" progId="TCLayout.ActiveDocument.1">
                  <p:embed/>
                </p:oleObj>
              </mc:Choice>
              <mc:Fallback>
                <p:oleObj name="think-cell 幻灯片" r:id="rId4" imgW="0" imgH="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内容型手机银行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APP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脑洞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-4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农产品电商</a:t>
            </a:r>
            <a:r>
              <a:rPr lang="zh-CN" altLang="en-US" dirty="0"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（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支付）</a:t>
            </a:r>
            <a:endParaRPr lang="en-US" altLang="zh-CN" sz="240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3" name="图片 2" descr="图片包含 日历&#10;&#10;描述已自动生成">
            <a:extLst>
              <a:ext uri="{FF2B5EF4-FFF2-40B4-BE49-F238E27FC236}">
                <a16:creationId xmlns:a16="http://schemas.microsoft.com/office/drawing/2014/main" id="{0AC69AD0-D41D-143C-4847-55692A483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35" y="1444086"/>
            <a:ext cx="2136016" cy="4628036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74896345-A346-B77E-100F-EACA0B76B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77" y="1444086"/>
            <a:ext cx="2136016" cy="4628036"/>
          </a:xfrm>
          <a:prstGeom prst="rect">
            <a:avLst/>
          </a:prstGeom>
        </p:spPr>
      </p:pic>
      <p:pic>
        <p:nvPicPr>
          <p:cNvPr id="13" name="图片 12" descr="日历&#10;&#10;描述已自动生成">
            <a:extLst>
              <a:ext uri="{FF2B5EF4-FFF2-40B4-BE49-F238E27FC236}">
                <a16:creationId xmlns:a16="http://schemas.microsoft.com/office/drawing/2014/main" id="{B4D064C1-625F-23FB-0266-A08554177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207" y="1444084"/>
            <a:ext cx="2136016" cy="4628036"/>
          </a:xfrm>
          <a:prstGeom prst="rect">
            <a:avLst/>
          </a:prstGeom>
        </p:spPr>
      </p:pic>
      <p:pic>
        <p:nvPicPr>
          <p:cNvPr id="19" name="图片 18" descr="图形用户界面, 应用程序&#10;&#10;描述已自动生成">
            <a:extLst>
              <a:ext uri="{FF2B5EF4-FFF2-40B4-BE49-F238E27FC236}">
                <a16:creationId xmlns:a16="http://schemas.microsoft.com/office/drawing/2014/main" id="{9403402D-3E02-5833-A220-BA9A4D29F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690" y="1444085"/>
            <a:ext cx="2136016" cy="4628036"/>
          </a:xfrm>
          <a:prstGeom prst="rect">
            <a:avLst/>
          </a:prstGeom>
        </p:spPr>
      </p:pic>
      <p:pic>
        <p:nvPicPr>
          <p:cNvPr id="24" name="图片 23" descr="日历&#10;&#10;描述已自动生成">
            <a:extLst>
              <a:ext uri="{FF2B5EF4-FFF2-40B4-BE49-F238E27FC236}">
                <a16:creationId xmlns:a16="http://schemas.microsoft.com/office/drawing/2014/main" id="{48748B63-618D-A042-BF8F-6C617B140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5449" y="1444084"/>
            <a:ext cx="2136016" cy="4628036"/>
          </a:xfrm>
          <a:prstGeom prst="rect">
            <a:avLst/>
          </a:prstGeom>
        </p:spPr>
      </p:pic>
      <p:sp>
        <p:nvSpPr>
          <p:cNvPr id="27" name="AutoShape 4">
            <a:extLst>
              <a:ext uri="{FF2B5EF4-FFF2-40B4-BE49-F238E27FC236}">
                <a16:creationId xmlns:a16="http://schemas.microsoft.com/office/drawing/2014/main" id="{6A2AFDA9-1443-E6DF-024F-CC7B7111A4A9}"/>
              </a:ext>
            </a:extLst>
          </p:cNvPr>
          <p:cNvSpPr/>
          <p:nvPr/>
        </p:nvSpPr>
        <p:spPr>
          <a:xfrm>
            <a:off x="429777" y="6197127"/>
            <a:ext cx="4396774" cy="298724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抖音：东方甄选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8" name="AutoShape 4">
            <a:extLst>
              <a:ext uri="{FF2B5EF4-FFF2-40B4-BE49-F238E27FC236}">
                <a16:creationId xmlns:a16="http://schemas.microsoft.com/office/drawing/2014/main" id="{FC8B5A72-E649-BCC0-0F25-DA42253E655F}"/>
              </a:ext>
            </a:extLst>
          </p:cNvPr>
          <p:cNvSpPr/>
          <p:nvPr/>
        </p:nvSpPr>
        <p:spPr>
          <a:xfrm>
            <a:off x="5104691" y="6197127"/>
            <a:ext cx="6657532" cy="298724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建行：善融商务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1AD219-AE78-C2A5-652C-2B38787D9EDE}"/>
              </a:ext>
            </a:extLst>
          </p:cNvPr>
          <p:cNvSpPr txBox="1"/>
          <p:nvPr/>
        </p:nvSpPr>
        <p:spPr>
          <a:xfrm>
            <a:off x="442913" y="785880"/>
            <a:ext cx="11306174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农行：各省农产品严选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电商的支付通道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8872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95584" y="2126847"/>
            <a:ext cx="5559305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关于下一代手机银行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APP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的思考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895586" y="2679764"/>
            <a:ext cx="4845618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1800" b="1" dirty="0">
                <a:latin typeface="微软雅黑"/>
                <a:ea typeface="微软雅黑"/>
                <a:cs typeface="微软雅黑"/>
                <a:sym typeface="微软雅黑"/>
              </a:rPr>
              <a:t>“意图识别与推荐引擎”详解</a:t>
            </a:r>
          </a:p>
        </p:txBody>
      </p:sp>
      <p:sp>
        <p:nvSpPr>
          <p:cNvPr id="4" name="AutoShape 4"/>
          <p:cNvSpPr/>
          <p:nvPr/>
        </p:nvSpPr>
        <p:spPr>
          <a:xfrm rot="2684045">
            <a:off x="6644129" y="2257207"/>
            <a:ext cx="147792" cy="147792"/>
          </a:xfrm>
          <a:prstGeom prst="roundRect">
            <a:avLst>
              <a:gd name="adj" fmla="val 33112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5"/>
          <p:cNvSpPr/>
          <p:nvPr/>
        </p:nvSpPr>
        <p:spPr>
          <a:xfrm rot="2684045">
            <a:off x="6644129" y="2807045"/>
            <a:ext cx="147792" cy="147792"/>
          </a:xfrm>
          <a:prstGeom prst="roundRect">
            <a:avLst>
              <a:gd name="adj" fmla="val 33112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821"/>
          <a:stretch>
            <a:fillRect/>
          </a:stretch>
        </p:blipFill>
        <p:spPr>
          <a:xfrm>
            <a:off x="0" y="0"/>
            <a:ext cx="5995850" cy="6858000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6267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95584" y="2126847"/>
            <a:ext cx="5559305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  <a:defRPr/>
            </a:pPr>
            <a:r>
              <a:rPr lang="zh-CN" altLang="en-US" sz="1800" b="1" dirty="0">
                <a:solidFill>
                  <a:srgbClr val="262626"/>
                </a:solidFill>
                <a:latin typeface="微软雅黑"/>
                <a:ea typeface="微软雅黑"/>
                <a:sym typeface="微软雅黑"/>
              </a:rPr>
              <a:t>关于下一代手机银行</a:t>
            </a:r>
            <a:r>
              <a:rPr lang="en-US" altLang="zh-CN" sz="1800" b="1" dirty="0">
                <a:solidFill>
                  <a:srgbClr val="262626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sz="1800" b="1" dirty="0">
                <a:solidFill>
                  <a:srgbClr val="262626"/>
                </a:solidFill>
                <a:latin typeface="微软雅黑"/>
                <a:ea typeface="微软雅黑"/>
                <a:sym typeface="微软雅黑"/>
              </a:rPr>
              <a:t>的思考</a:t>
            </a:r>
            <a:endParaRPr lang="en-US" sz="1100" b="1" dirty="0"/>
          </a:p>
        </p:txBody>
      </p:sp>
      <p:sp>
        <p:nvSpPr>
          <p:cNvPr id="3" name="AutoShape 3"/>
          <p:cNvSpPr/>
          <p:nvPr/>
        </p:nvSpPr>
        <p:spPr>
          <a:xfrm>
            <a:off x="6895586" y="2679764"/>
            <a:ext cx="4845618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  <a:defRPr/>
            </a:pPr>
            <a:r>
              <a:rPr lang="zh-CN" altLang="en-US" sz="1800" dirty="0">
                <a:latin typeface="微软雅黑"/>
                <a:ea typeface="微软雅黑"/>
                <a:cs typeface="微软雅黑"/>
                <a:sym typeface="微软雅黑"/>
              </a:rPr>
              <a:t>“意图识别与推荐引擎”详解</a:t>
            </a:r>
            <a:endParaRPr lang="en-US" altLang="zh-CN" sz="1100" dirty="0"/>
          </a:p>
        </p:txBody>
      </p:sp>
      <p:sp>
        <p:nvSpPr>
          <p:cNvPr id="4" name="AutoShape 4"/>
          <p:cNvSpPr/>
          <p:nvPr/>
        </p:nvSpPr>
        <p:spPr>
          <a:xfrm rot="2684045">
            <a:off x="6644129" y="2257207"/>
            <a:ext cx="147792" cy="147792"/>
          </a:xfrm>
          <a:prstGeom prst="roundRect">
            <a:avLst>
              <a:gd name="adj" fmla="val 33112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 rot="2684045">
            <a:off x="6644129" y="2807045"/>
            <a:ext cx="147792" cy="147792"/>
          </a:xfrm>
          <a:prstGeom prst="roundRect">
            <a:avLst>
              <a:gd name="adj" fmla="val 33112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821"/>
          <a:stretch>
            <a:fillRect/>
          </a:stretch>
        </p:blipFill>
        <p:spPr>
          <a:xfrm>
            <a:off x="0" y="0"/>
            <a:ext cx="5995850" cy="6858000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73343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01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262626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 dirty="0" err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银行零售客户运营面临的典型难题</a:t>
            </a:r>
            <a:endParaRPr lang="en-US" sz="3200" b="1" i="0" u="none" strike="noStrike" dirty="0">
              <a:solidFill>
                <a:srgbClr val="262626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银行</a:t>
            </a:r>
            <a:r>
              <a:rPr lang="en-US" altLang="zh-CN" sz="24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零售客户运营面临的典型四大难题</a:t>
            </a:r>
            <a:endParaRPr lang="en-US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42913" y="2813668"/>
            <a:ext cx="2585755" cy="2116401"/>
          </a:xfrm>
          <a:prstGeom prst="roundRect">
            <a:avLst>
              <a:gd name="adj" fmla="val 8268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16666"/>
              </a:lnSpc>
              <a:defRPr/>
            </a:pPr>
            <a:r>
              <a:rPr lang="en-US" sz="2400" b="1" i="0" u="none" strike="noStrike" dirty="0" err="1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用户主动搜索</a:t>
            </a:r>
            <a:endParaRPr lang="en-US" sz="1100" dirty="0"/>
          </a:p>
          <a:p>
            <a:pPr indent="0" algn="ctr">
              <a:lnSpc>
                <a:spcPct val="116666"/>
              </a:lnSpc>
            </a:pPr>
            <a:r>
              <a:rPr lang="en-US" sz="2400" b="1" i="0" u="none" strike="noStrike" dirty="0" err="1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无法精准响应</a:t>
            </a:r>
            <a:endParaRPr lang="en-US" sz="2400" b="1" i="0" u="none" strike="noStrike" dirty="0">
              <a:solidFill>
                <a:srgbClr val="1664FF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ctr">
              <a:lnSpc>
                <a:spcPct val="116666"/>
              </a:lnSpc>
            </a:pPr>
            <a:r>
              <a:rPr lang="en-US" sz="2000" b="0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000" b="0" i="0" u="none" strike="noStrike" dirty="0" err="1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错失流量变现</a:t>
            </a:r>
            <a:endParaRPr lang="en-US" sz="2000" b="0" i="0" u="none" strike="noStrike" dirty="0">
              <a:solidFill>
                <a:srgbClr val="1664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9030964" y="2813645"/>
            <a:ext cx="2585755" cy="2116401"/>
          </a:xfrm>
          <a:prstGeom prst="roundRect">
            <a:avLst>
              <a:gd name="adj" fmla="val 8268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16666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成百上千的APP功能、产品、活动，客户体验差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6096000" y="2813645"/>
            <a:ext cx="2585755" cy="2116401"/>
          </a:xfrm>
          <a:prstGeom prst="roundRect">
            <a:avLst>
              <a:gd name="adj" fmla="val 8268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16666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MAU+AUM+</a:t>
            </a:r>
            <a:endParaRPr lang="en-US" sz="1100"/>
          </a:p>
          <a:p>
            <a:pPr indent="0" algn="ctr">
              <a:lnSpc>
                <a:spcPct val="116666"/>
              </a:lnSpc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LUM双增长运营</a:t>
            </a:r>
          </a:p>
          <a:p>
            <a:pPr indent="0" algn="ctr">
              <a:lnSpc>
                <a:spcPct val="116666"/>
              </a:lnSpc>
            </a:pPr>
            <a:r>
              <a:rPr lang="en-US" sz="2000" b="0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- 构建难</a:t>
            </a:r>
          </a:p>
        </p:txBody>
      </p:sp>
      <p:sp>
        <p:nvSpPr>
          <p:cNvPr id="6" name="AutoShape 6"/>
          <p:cNvSpPr/>
          <p:nvPr/>
        </p:nvSpPr>
        <p:spPr>
          <a:xfrm>
            <a:off x="3269456" y="2813644"/>
            <a:ext cx="2585755" cy="2116401"/>
          </a:xfrm>
          <a:prstGeom prst="roundRect">
            <a:avLst>
              <a:gd name="adj" fmla="val 8268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16666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数千条策略规则</a:t>
            </a:r>
            <a:endParaRPr lang="en-US" sz="1100"/>
          </a:p>
          <a:p>
            <a:pPr indent="0" algn="ctr">
              <a:lnSpc>
                <a:spcPct val="116666"/>
              </a:lnSpc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驱动的运营</a:t>
            </a:r>
          </a:p>
          <a:p>
            <a:pPr indent="0" algn="ctr">
              <a:lnSpc>
                <a:spcPct val="116666"/>
              </a:lnSpc>
            </a:pPr>
            <a:r>
              <a:rPr lang="en-US" sz="2000" b="0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- 迭代难、个性化难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9018075B-7599-7363-DFEA-E92C1EBD3D66}"/>
              </a:ext>
            </a:extLst>
          </p:cNvPr>
          <p:cNvSpPr/>
          <p:nvPr/>
        </p:nvSpPr>
        <p:spPr>
          <a:xfrm>
            <a:off x="442913" y="1772510"/>
            <a:ext cx="11173806" cy="763564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20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当前手机银行不好用的原因不可孤立的从</a:t>
            </a:r>
            <a:r>
              <a:rPr lang="en-US" altLang="zh-CN" sz="20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sz="20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视角看待，而是银行零售客户运营问题的缩影</a:t>
            </a:r>
            <a:endParaRPr lang="en-US" altLang="zh-CN" sz="20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典型示例1：用户搜“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手机丢失，如何防止银行卡盗刷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现有基于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NLP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分词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搜索，难以输出让客户满意的答案</a:t>
            </a:r>
          </a:p>
        </p:txBody>
      </p:sp>
      <p:sp>
        <p:nvSpPr>
          <p:cNvPr id="3" name="AutoShape 3"/>
          <p:cNvSpPr/>
          <p:nvPr/>
        </p:nvSpPr>
        <p:spPr>
          <a:xfrm>
            <a:off x="6096000" y="1334251"/>
            <a:ext cx="5014297" cy="397031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现有技术方案：</a:t>
            </a:r>
            <a:endParaRPr lang="en-US" sz="1100"/>
          </a:p>
          <a:p>
            <a:pPr indent="0" algn="l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第1步：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NLP将用户搜索问题分词为：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【手机】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【银行卡】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【盗刷】</a:t>
            </a:r>
          </a:p>
          <a:p>
            <a:pPr indent="0" algn="l">
              <a:lnSpc>
                <a:spcPct val="100000"/>
              </a:lnSpc>
            </a:pPr>
            <a:endParaRPr lang="en-US" sz="1800" b="0" i="0" u="none" strike="noStrike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第2步：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并基于分词结果，搜索相关功能、产品、资讯、活动等。基于本方案，在左图输出结果：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明显出现搜索推荐结果偏差</a:t>
            </a:r>
            <a:b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对用户造成的影响：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大量无关内容充斥在搜索列表中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严重影响客户体验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会导致客服工作量大幅增加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3540"/>
          <a:stretch>
            <a:fillRect/>
          </a:stretch>
        </p:blipFill>
        <p:spPr>
          <a:xfrm>
            <a:off x="3375470" y="1334251"/>
            <a:ext cx="2370935" cy="4955130"/>
          </a:xfrm>
          <a:prstGeom prst="rect">
            <a:avLst/>
          </a:prstGeom>
          <a:ln w="12700">
            <a:solidFill>
              <a:srgbClr val="A6A6A6">
                <a:alpha val="100000"/>
              </a:srgbClr>
            </a:solidFill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3540"/>
          <a:stretch>
            <a:fillRect/>
          </a:stretch>
        </p:blipFill>
        <p:spPr>
          <a:xfrm>
            <a:off x="775690" y="1334252"/>
            <a:ext cx="2370935" cy="4955130"/>
          </a:xfrm>
          <a:prstGeom prst="rect">
            <a:avLst/>
          </a:prstGeom>
          <a:ln w="12700">
            <a:solidFill>
              <a:srgbClr val="A6A6A6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典型示例2：用户搜“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消费贷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低质量的搜索推荐能力，很难带来业务转换，一边缺流量 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 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一边浪费搜索流量</a:t>
            </a:r>
            <a:b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</a:br>
            <a:endParaRPr lang="en-US" sz="2000" b="0" i="0" u="none" strike="noStrike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46279" y="1309725"/>
            <a:ext cx="4987828" cy="5091075"/>
            <a:chOff x="546279" y="1309725"/>
            <a:chExt cx="4987828" cy="509107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b="3021"/>
            <a:stretch>
              <a:fillRect/>
            </a:stretch>
          </p:blipFill>
          <p:spPr>
            <a:xfrm>
              <a:off x="546279" y="1309726"/>
              <a:ext cx="2422111" cy="5091074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b="3023"/>
            <a:stretch>
              <a:fillRect/>
            </a:stretch>
          </p:blipFill>
          <p:spPr>
            <a:xfrm>
              <a:off x="3111996" y="1309725"/>
              <a:ext cx="2422111" cy="5091075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</p:grpSp>
      <p:sp>
        <p:nvSpPr>
          <p:cNvPr id="6" name="AutoShape 6"/>
          <p:cNvSpPr/>
          <p:nvPr/>
        </p:nvSpPr>
        <p:spPr>
          <a:xfrm>
            <a:off x="-422510" y="95416"/>
            <a:ext cx="1219200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5894533" y="2850289"/>
            <a:ext cx="6573692" cy="36933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现有技术方案：</a:t>
            </a:r>
            <a:endParaRPr lang="en-US" sz="1100"/>
          </a:p>
          <a:p>
            <a:pPr indent="0" algn="l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第1步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：NLP将用户搜索问题分词为：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【消费】/【消】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【贷】</a:t>
            </a:r>
            <a:b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第2步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：并基于分词结果，搜索相关功能、产品、资讯等。</a:t>
            </a:r>
          </a:p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基于本方案，在左图输出结果：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明显出现搜索推荐结果偏差</a:t>
            </a:r>
            <a:b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搜索结果典型问题：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不能精准理解用户意图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推荐很多不相关产品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错失流量转换最佳窗口期</a:t>
            </a:r>
          </a:p>
        </p:txBody>
      </p:sp>
      <p:sp>
        <p:nvSpPr>
          <p:cNvPr id="8" name="AutoShape 8"/>
          <p:cNvSpPr/>
          <p:nvPr/>
        </p:nvSpPr>
        <p:spPr>
          <a:xfrm>
            <a:off x="5894533" y="1257288"/>
            <a:ext cx="5380368" cy="147732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用户搜“消费贷”潜在意图：</a:t>
            </a:r>
            <a:endParaRPr lang="en-US" sz="1100"/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消费贷办理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咨询消费贷产品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比较不同银行消费贷产品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消费贷办理优惠活动/政策</a:t>
            </a:r>
          </a:p>
        </p:txBody>
      </p:sp>
      <p:cxnSp>
        <p:nvCxnSpPr>
          <p:cNvPr id="9" name="Connector 9"/>
          <p:cNvCxnSpPr/>
          <p:nvPr/>
        </p:nvCxnSpPr>
        <p:spPr>
          <a:xfrm>
            <a:off x="5987248" y="2791907"/>
            <a:ext cx="5766602" cy="0"/>
          </a:xfrm>
          <a:prstGeom prst="line">
            <a:avLst/>
          </a:prstGeom>
          <a:noFill/>
          <a:ln w="12700" cap="flat">
            <a:solidFill>
              <a:srgbClr val="BFBFB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典型示例3：用户搜“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今天存款利率是多少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低质量的搜索推荐能力，很难带来业务转换，一边缺流量 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 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一边浪费搜索流量</a:t>
            </a:r>
            <a:b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</a:br>
            <a:endParaRPr lang="en-US" sz="2000" b="0" i="0" u="none" strike="noStrike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173075" y="1219285"/>
            <a:ext cx="5380368" cy="147732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用户搜“今天存款利率是多少”潜在意图：</a:t>
            </a:r>
            <a:endParaRPr lang="en-US" sz="1100"/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计划储蓄理财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对比银行产品收益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评估理财规划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关注利率走势与如何理财</a:t>
            </a:r>
          </a:p>
        </p:txBody>
      </p:sp>
      <p:sp>
        <p:nvSpPr>
          <p:cNvPr id="4" name="AutoShape 4"/>
          <p:cNvSpPr/>
          <p:nvPr/>
        </p:nvSpPr>
        <p:spPr>
          <a:xfrm>
            <a:off x="6173075" y="2906261"/>
            <a:ext cx="5380368" cy="34163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现有技术方案：</a:t>
            </a:r>
            <a:endParaRPr lang="en-US" sz="1100"/>
          </a:p>
          <a:p>
            <a:pPr indent="0" algn="l">
              <a:lnSpc>
                <a:spcPct val="1000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第1步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：NLP将用户搜索问题分词为：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【存款利率】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【..】</a:t>
            </a:r>
            <a:b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第2步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：并基于分词结果，搜索相关功能、产品、资讯、活动等。基于本方案，在左图输出结果：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在产品搜索推荐中，明显出现搜推结果偏差</a:t>
            </a:r>
            <a:b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对用户造成的影响：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大量无关内容充斥在搜索列表中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严重影响客户体验</a:t>
            </a:r>
          </a:p>
        </p:txBody>
      </p:sp>
      <p:cxnSp>
        <p:nvCxnSpPr>
          <p:cNvPr id="5" name="Connector 5"/>
          <p:cNvCxnSpPr/>
          <p:nvPr/>
        </p:nvCxnSpPr>
        <p:spPr>
          <a:xfrm>
            <a:off x="6257676" y="2800491"/>
            <a:ext cx="5381874" cy="0"/>
          </a:xfrm>
          <a:prstGeom prst="line">
            <a:avLst/>
          </a:prstGeom>
          <a:noFill/>
          <a:ln w="12700" cap="flat">
            <a:solidFill>
              <a:srgbClr val="BFBFB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6" name="Group 6"/>
          <p:cNvGrpSpPr/>
          <p:nvPr/>
        </p:nvGrpSpPr>
        <p:grpSpPr>
          <a:xfrm>
            <a:off x="559045" y="1219285"/>
            <a:ext cx="5266652" cy="5229222"/>
            <a:chOff x="559045" y="1219285"/>
            <a:chExt cx="5266652" cy="522922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b="3834"/>
            <a:stretch>
              <a:fillRect/>
            </a:stretch>
          </p:blipFill>
          <p:spPr>
            <a:xfrm>
              <a:off x="3316893" y="1219285"/>
              <a:ext cx="2508804" cy="5229219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b="3832"/>
            <a:stretch>
              <a:fillRect/>
            </a:stretch>
          </p:blipFill>
          <p:spPr>
            <a:xfrm>
              <a:off x="559045" y="1219285"/>
              <a:ext cx="2508804" cy="5229222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二、策略规则驱动的运营方式面临的难题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83514" y="1613786"/>
            <a:ext cx="5796002" cy="4109928"/>
            <a:chOff x="6083514" y="1613786"/>
            <a:chExt cx="5796002" cy="4109928"/>
          </a:xfrm>
        </p:grpSpPr>
        <p:sp>
          <p:nvSpPr>
            <p:cNvPr id="4" name="AutoShape 4"/>
            <p:cNvSpPr/>
            <p:nvPr/>
          </p:nvSpPr>
          <p:spPr>
            <a:xfrm rot="-5400000">
              <a:off x="6738221" y="2825488"/>
              <a:ext cx="2733236" cy="1766876"/>
            </a:xfrm>
            <a:prstGeom prst="trapezoid">
              <a:avLst/>
            </a:prstGeom>
            <a:gradFill rotWithShape="1">
              <a:gsLst>
                <a:gs pos="0">
                  <a:srgbClr val="1664FF">
                    <a:alpha val="10000"/>
                  </a:srgbClr>
                </a:gs>
                <a:gs pos="100000">
                  <a:srgbClr val="1664FF">
                    <a:alpha val="0"/>
                  </a:srgbClr>
                </a:gs>
              </a:gsLst>
              <a:lin ang="5400000"/>
            </a:gra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 rot="-5400000">
              <a:off x="6046402" y="2849955"/>
              <a:ext cx="3878298" cy="1717939"/>
            </a:xfrm>
            <a:prstGeom prst="trapezoid">
              <a:avLst/>
            </a:prstGeom>
            <a:gradFill rotWithShape="1">
              <a:gsLst>
                <a:gs pos="0">
                  <a:srgbClr val="1664FF">
                    <a:alpha val="10000"/>
                  </a:srgbClr>
                </a:gs>
                <a:gs pos="100000">
                  <a:srgbClr val="1664FF">
                    <a:alpha val="0"/>
                  </a:srgbClr>
                </a:gs>
              </a:gsLst>
              <a:lin ang="5400000"/>
            </a:gra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6083514" y="2602434"/>
              <a:ext cx="2212982" cy="2212982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>
              <a:solidFill>
                <a:srgbClr val="A2C1FF">
                  <a:alpha val="100000"/>
                </a:srgbClr>
              </a:solidFill>
              <a:prstDash val="solid"/>
            </a:ln>
            <a:effectLst>
              <a:outerShdw blurRad="254000" dist="63500" dir="2700000" algn="ctr" rotWithShape="0">
                <a:srgbClr val="1664FF">
                  <a:alpha val="20000"/>
                </a:srgbClr>
              </a:outerShdw>
            </a:effectLst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6220617" y="2739537"/>
              <a:ext cx="1938777" cy="1938777"/>
            </a:xfrm>
            <a:prstGeom prst="ellipse">
              <a:avLst/>
            </a:prstGeom>
            <a:gradFill rotWithShape="0">
              <a:gsLst>
                <a:gs pos="0">
                  <a:srgbClr val="73A2FF">
                    <a:alpha val="100000"/>
                  </a:srgbClr>
                </a:gs>
                <a:gs pos="60000">
                  <a:srgbClr val="1664FF">
                    <a:alpha val="100000"/>
                  </a:srgbClr>
                </a:gs>
              </a:gsLst>
              <a:lin ang="2700000"/>
            </a:gradFill>
            <a:ln w="12700" cap="rnd">
              <a:noFill/>
              <a:prstDash val="solid"/>
              <a:round/>
            </a:ln>
            <a:effectLst>
              <a:outerShdw blurRad="254000" dist="127000" dir="5400000" algn="ctr" rotWithShape="0">
                <a:srgbClr val="1664FF">
                  <a:alpha val="2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53308" y="1613786"/>
              <a:ext cx="1589156" cy="4109928"/>
            </a:xfrm>
            <a:prstGeom prst="arc">
              <a:avLst>
                <a:gd name="adj1" fmla="val 16965044"/>
                <a:gd name="adj2" fmla="val 4741455"/>
              </a:avLst>
            </a:prstGeom>
            <a:noFill/>
            <a:ln w="12700" cap="flat">
              <a:gradFill rotWithShape="0">
                <a:gsLst>
                  <a:gs pos="0">
                    <a:srgbClr val="1664FF">
                      <a:alpha val="0"/>
                    </a:srgbClr>
                  </a:gs>
                  <a:gs pos="40000">
                    <a:srgbClr val="1664FF">
                      <a:alpha val="100000"/>
                    </a:srgbClr>
                  </a:gs>
                  <a:gs pos="60000">
                    <a:srgbClr val="1664FF">
                      <a:alpha val="100000"/>
                    </a:srgbClr>
                  </a:gs>
                  <a:gs pos="100000">
                    <a:srgbClr val="1664FF">
                      <a:alpha val="0"/>
                    </a:srgbClr>
                  </a:gs>
                </a:gsLst>
                <a:lin ang="5400000"/>
              </a:gra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9" name="AutoShape 9"/>
            <p:cNvSpPr/>
            <p:nvPr/>
          </p:nvSpPr>
          <p:spPr>
            <a:xfrm>
              <a:off x="6330209" y="3567520"/>
              <a:ext cx="1719592" cy="89403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400" b="1" i="0" u="none" strike="noStrike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平台管理</a:t>
              </a:r>
              <a:endParaRPr lang="en-US" sz="1100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755023" y="2315327"/>
              <a:ext cx="4941020" cy="1501967"/>
              <a:chOff x="6755023" y="2315327"/>
              <a:chExt cx="4941020" cy="1501967"/>
            </a:xfrm>
          </p:grpSpPr>
          <p:sp>
            <p:nvSpPr>
              <p:cNvPr id="11" name="AutoShape 11"/>
              <p:cNvSpPr/>
              <p:nvPr/>
            </p:nvSpPr>
            <p:spPr>
              <a:xfrm>
                <a:off x="8844479" y="2315327"/>
                <a:ext cx="509160" cy="50916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2700" cap="flat">
                <a:solidFill>
                  <a:srgbClr val="1664FF">
                    <a:alpha val="100000"/>
                  </a:srgbClr>
                </a:solidFill>
                <a:prstDash val="solid"/>
              </a:ln>
              <a:effectLst>
                <a:outerShdw blurRad="254000" dist="63500" dir="2700000" algn="ctr" rotWithShape="0">
                  <a:srgbClr val="1664FF">
                    <a:alpha val="20000"/>
                  </a:srgbClr>
                </a:outerShdw>
              </a:effectLst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2400" b="1" i="0" u="none" strike="noStrike">
                    <a:solidFill>
                      <a:srgbClr val="1664FF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1</a:t>
                </a:r>
                <a:endParaRPr lang="en-US" sz="1100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6755023" y="3018952"/>
                <a:ext cx="869965" cy="798342"/>
              </a:xfrm>
              <a:custGeom>
                <a:avLst/>
                <a:gdLst/>
                <a:ahLst/>
                <a:cxnLst/>
                <a:rect l="l" t="t" r="r" b="b"/>
                <a:pathLst>
                  <a:path w="869965" h="798342">
                    <a:moveTo>
                      <a:pt x="509417" y="588408"/>
                    </a:moveTo>
                    <a:lnTo>
                      <a:pt x="573043" y="588408"/>
                    </a:lnTo>
                    <a:lnTo>
                      <a:pt x="573043" y="767297"/>
                    </a:lnTo>
                    <a:lnTo>
                      <a:pt x="509417" y="767297"/>
                    </a:lnTo>
                    <a:close/>
                    <a:moveTo>
                      <a:pt x="608289" y="527037"/>
                    </a:moveTo>
                    <a:lnTo>
                      <a:pt x="672018" y="527037"/>
                    </a:lnTo>
                    <a:lnTo>
                      <a:pt x="672018" y="767298"/>
                    </a:lnTo>
                    <a:lnTo>
                      <a:pt x="608289" y="767298"/>
                    </a:lnTo>
                    <a:close/>
                    <a:moveTo>
                      <a:pt x="707263" y="465973"/>
                    </a:moveTo>
                    <a:lnTo>
                      <a:pt x="770992" y="465973"/>
                    </a:lnTo>
                    <a:lnTo>
                      <a:pt x="770992" y="767298"/>
                    </a:lnTo>
                    <a:lnTo>
                      <a:pt x="707263" y="767298"/>
                    </a:lnTo>
                    <a:close/>
                    <a:moveTo>
                      <a:pt x="806237" y="405011"/>
                    </a:moveTo>
                    <a:lnTo>
                      <a:pt x="869965" y="405011"/>
                    </a:lnTo>
                    <a:lnTo>
                      <a:pt x="869965" y="767297"/>
                    </a:lnTo>
                    <a:lnTo>
                      <a:pt x="806237" y="767297"/>
                    </a:lnTo>
                    <a:close/>
                    <a:moveTo>
                      <a:pt x="373285" y="0"/>
                    </a:moveTo>
                    <a:cubicBezTo>
                      <a:pt x="487219" y="0"/>
                      <a:pt x="579416" y="92448"/>
                      <a:pt x="579416" y="206229"/>
                    </a:cubicBezTo>
                    <a:cubicBezTo>
                      <a:pt x="579416" y="286700"/>
                      <a:pt x="532943" y="376152"/>
                      <a:pt x="465482" y="421441"/>
                    </a:cubicBezTo>
                    <a:cubicBezTo>
                      <a:pt x="522449" y="436037"/>
                      <a:pt x="574168" y="462986"/>
                      <a:pt x="616895" y="495922"/>
                    </a:cubicBezTo>
                    <a:lnTo>
                      <a:pt x="577167" y="495922"/>
                    </a:lnTo>
                    <a:lnTo>
                      <a:pt x="577167" y="556932"/>
                    </a:lnTo>
                    <a:lnTo>
                      <a:pt x="478224" y="556932"/>
                    </a:lnTo>
                    <a:lnTo>
                      <a:pt x="478224" y="794973"/>
                    </a:lnTo>
                    <a:cubicBezTo>
                      <a:pt x="444119" y="797220"/>
                      <a:pt x="408889" y="798342"/>
                      <a:pt x="373285" y="798342"/>
                    </a:cubicBezTo>
                    <a:lnTo>
                      <a:pt x="477849" y="693918"/>
                    </a:lnTo>
                    <a:lnTo>
                      <a:pt x="389776" y="481326"/>
                    </a:lnTo>
                    <a:lnTo>
                      <a:pt x="390900" y="481326"/>
                    </a:lnTo>
                    <a:lnTo>
                      <a:pt x="425006" y="442026"/>
                    </a:lnTo>
                    <a:cubicBezTo>
                      <a:pt x="408515" y="448014"/>
                      <a:pt x="391274" y="451757"/>
                      <a:pt x="373285" y="451757"/>
                    </a:cubicBezTo>
                    <a:cubicBezTo>
                      <a:pt x="355671" y="451757"/>
                      <a:pt x="338430" y="448014"/>
                      <a:pt x="321564" y="442026"/>
                    </a:cubicBezTo>
                    <a:lnTo>
                      <a:pt x="356046" y="481326"/>
                    </a:lnTo>
                    <a:lnTo>
                      <a:pt x="356794" y="481326"/>
                    </a:lnTo>
                    <a:lnTo>
                      <a:pt x="268719" y="693918"/>
                    </a:lnTo>
                    <a:lnTo>
                      <a:pt x="373285" y="798342"/>
                    </a:lnTo>
                    <a:cubicBezTo>
                      <a:pt x="186642" y="798342"/>
                      <a:pt x="0" y="767652"/>
                      <a:pt x="0" y="706269"/>
                    </a:cubicBezTo>
                    <a:cubicBezTo>
                      <a:pt x="0" y="602593"/>
                      <a:pt x="119557" y="462611"/>
                      <a:pt x="281088" y="421441"/>
                    </a:cubicBezTo>
                    <a:cubicBezTo>
                      <a:pt x="213627" y="376152"/>
                      <a:pt x="167154" y="286700"/>
                      <a:pt x="167154" y="206229"/>
                    </a:cubicBezTo>
                    <a:cubicBezTo>
                      <a:pt x="167154" y="92448"/>
                      <a:pt x="259349" y="0"/>
                      <a:pt x="373285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1664FF">
                      <a:alpha val="0"/>
                    </a:srgbClr>
                  </a:gs>
                </a:gsLst>
                <a:lin ang="5400000"/>
              </a:gradFill>
              <a:ln w="12700">
                <a:noFill/>
                <a:prstDash val="solid"/>
                <a:round/>
              </a:ln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algn="l">
                  <a:defRPr/>
                </a:pPr>
                <a:endParaRPr/>
              </a:p>
            </p:txBody>
          </p:sp>
          <p:sp>
            <p:nvSpPr>
              <p:cNvPr id="13" name="AutoShape 13"/>
              <p:cNvSpPr/>
              <p:nvPr/>
            </p:nvSpPr>
            <p:spPr>
              <a:xfrm>
                <a:off x="9447528" y="2382822"/>
                <a:ext cx="2248515" cy="310495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lIns="91440" tIns="45720" rIns="91440" bIns="45720" rtlCol="0" anchor="b">
                <a:noAutofit/>
              </a:bodyPr>
              <a:lstStyle/>
              <a:p>
                <a:pPr indent="0" algn="l">
                  <a:lnSpc>
                    <a:spcPct val="100000"/>
                  </a:lnSpc>
                  <a:defRPr/>
                </a:pPr>
                <a:r>
                  <a:rPr lang="en-US" sz="2000" b="1" i="0" u="none" strike="noStrike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北极星指标不清晰</a:t>
                </a:r>
                <a:endParaRPr lang="en-US" sz="1100"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8975625" y="3454345"/>
              <a:ext cx="509160" cy="50916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>
              <a:solidFill>
                <a:srgbClr val="1664FF">
                  <a:alpha val="100000"/>
                </a:srgbClr>
              </a:solidFill>
              <a:prstDash val="solid"/>
            </a:ln>
            <a:effectLst>
              <a:outerShdw blurRad="254000" dist="63500" dir="2700000" algn="ctr" rotWithShape="0">
                <a:srgbClr val="1664FF">
                  <a:alpha val="20000"/>
                </a:srgbClr>
              </a:outerShdw>
            </a:effectLst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400" b="1" i="0" u="none" strike="noStrike">
                  <a:solidFill>
                    <a:srgbClr val="1664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2</a:t>
              </a:r>
              <a:endParaRPr lang="en-US" sz="1100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8844479" y="4593363"/>
              <a:ext cx="3035037" cy="815665"/>
              <a:chOff x="8844479" y="4593363"/>
              <a:chExt cx="3035037" cy="815665"/>
            </a:xfrm>
          </p:grpSpPr>
          <p:sp>
            <p:nvSpPr>
              <p:cNvPr id="16" name="AutoShape 16"/>
              <p:cNvSpPr/>
              <p:nvPr/>
            </p:nvSpPr>
            <p:spPr>
              <a:xfrm>
                <a:off x="8844479" y="4593363"/>
                <a:ext cx="509160" cy="50916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2700" cap="flat">
                <a:solidFill>
                  <a:srgbClr val="1664FF">
                    <a:alpha val="100000"/>
                  </a:srgbClr>
                </a:solidFill>
                <a:prstDash val="solid"/>
              </a:ln>
              <a:effectLst>
                <a:outerShdw blurRad="254000" dist="63500" dir="2700000" algn="ctr" rotWithShape="0">
                  <a:srgbClr val="1664FF">
                    <a:alpha val="20000"/>
                  </a:srgbClr>
                </a:outerShdw>
              </a:effectLst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2400" b="1" i="0" u="none" strike="noStrike">
                    <a:solidFill>
                      <a:srgbClr val="1664FF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3</a:t>
                </a:r>
                <a:endParaRPr lang="en-US" sz="1100"/>
              </a:p>
            </p:txBody>
          </p:sp>
          <p:sp>
            <p:nvSpPr>
              <p:cNvPr id="17" name="AutoShape 17"/>
              <p:cNvSpPr/>
              <p:nvPr/>
            </p:nvSpPr>
            <p:spPr>
              <a:xfrm>
                <a:off x="9447590" y="5075530"/>
                <a:ext cx="2431926" cy="333498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lIns="91440" tIns="45720" rIns="91440" bIns="45720" rtlCol="0" anchor="b">
                <a:noAutofit/>
              </a:bodyPr>
              <a:lstStyle/>
              <a:p>
                <a:pPr indent="0" algn="l">
                  <a:lnSpc>
                    <a:spcPct val="100000"/>
                  </a:lnSpc>
                  <a:defRPr/>
                </a:pPr>
                <a:r>
                  <a:rPr lang="en-US" sz="2000" b="1" i="0" u="none" strike="noStrike" dirty="0" err="1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客户体验差</a:t>
                </a:r>
                <a:endParaRPr lang="en-US" sz="1100" dirty="0"/>
              </a:p>
              <a:p>
                <a:pPr indent="0" algn="l">
                  <a:lnSpc>
                    <a:spcPct val="100000"/>
                  </a:lnSpc>
                </a:pPr>
                <a:r>
                  <a:rPr lang="en-US" sz="2000" b="1" i="0" u="none" strike="noStrike" dirty="0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（</a:t>
                </a:r>
                <a:r>
                  <a:rPr lang="en-US" sz="2000" b="1" i="0" u="none" strike="noStrike" dirty="0" err="1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过度打扰客户</a:t>
                </a:r>
                <a:r>
                  <a:rPr lang="en-US" sz="2000" b="1" i="0" u="none" strike="noStrike" dirty="0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）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294560" y="1613786"/>
            <a:ext cx="5567307" cy="4109928"/>
            <a:chOff x="294560" y="1613786"/>
            <a:chExt cx="5567307" cy="4109928"/>
          </a:xfrm>
        </p:grpSpPr>
        <p:sp>
          <p:nvSpPr>
            <p:cNvPr id="19" name="AutoShape 19"/>
            <p:cNvSpPr/>
            <p:nvPr/>
          </p:nvSpPr>
          <p:spPr>
            <a:xfrm rot="-5400000">
              <a:off x="949267" y="2825488"/>
              <a:ext cx="2733236" cy="1766876"/>
            </a:xfrm>
            <a:prstGeom prst="trapezoid">
              <a:avLst/>
            </a:prstGeom>
            <a:gradFill rotWithShape="1">
              <a:gsLst>
                <a:gs pos="0">
                  <a:srgbClr val="FFC100">
                    <a:alpha val="22000"/>
                  </a:srgbClr>
                </a:gs>
                <a:gs pos="100000">
                  <a:srgbClr val="FFC100">
                    <a:alpha val="0"/>
                  </a:srgbClr>
                </a:gs>
              </a:gsLst>
              <a:lin ang="5400000"/>
            </a:gra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497431" y="1609973"/>
              <a:ext cx="3878298" cy="4197904"/>
            </a:xfrm>
            <a:prstGeom prst="trapezoid">
              <a:avLst/>
            </a:prstGeom>
            <a:gradFill rotWithShape="1">
              <a:gsLst>
                <a:gs pos="0">
                  <a:srgbClr val="FFC100">
                    <a:alpha val="23000"/>
                  </a:srgbClr>
                </a:gs>
                <a:gs pos="100000">
                  <a:srgbClr val="FFC100">
                    <a:alpha val="2000"/>
                  </a:srgbClr>
                </a:gs>
              </a:gsLst>
              <a:lin ang="5400000"/>
            </a:gra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294560" y="2602434"/>
              <a:ext cx="2212983" cy="2212982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>
              <a:solidFill>
                <a:srgbClr val="FFC100">
                  <a:alpha val="100000"/>
                </a:srgbClr>
              </a:solidFill>
              <a:prstDash val="solid"/>
            </a:ln>
            <a:effectLst>
              <a:outerShdw blurRad="254000" dist="63500" dir="2700000" algn="ctr" rotWithShape="0">
                <a:srgbClr val="1664FF">
                  <a:alpha val="20000"/>
                </a:srgbClr>
              </a:outerShdw>
            </a:effectLst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431663" y="2739537"/>
              <a:ext cx="1938777" cy="1938777"/>
            </a:xfrm>
            <a:prstGeom prst="ellipse">
              <a:avLst/>
            </a:prstGeom>
            <a:solidFill>
              <a:srgbClr val="B2B2B2">
                <a:alpha val="100000"/>
              </a:srgbClr>
            </a:solidFill>
            <a:ln w="12700" cap="rnd">
              <a:noFill/>
              <a:prstDash val="solid"/>
              <a:round/>
            </a:ln>
            <a:effectLst>
              <a:outerShdw blurRad="254000" dist="127000" dir="5400000" algn="ctr" rotWithShape="0">
                <a:srgbClr val="FFC100">
                  <a:alpha val="2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864354" y="1613786"/>
              <a:ext cx="1589157" cy="4109928"/>
            </a:xfrm>
            <a:prstGeom prst="arc">
              <a:avLst>
                <a:gd name="adj1" fmla="val 16965044"/>
                <a:gd name="adj2" fmla="val 4741455"/>
              </a:avLst>
            </a:prstGeom>
            <a:noFill/>
            <a:ln w="12700" cap="flat">
              <a:gradFill rotWithShape="0">
                <a:gsLst>
                  <a:gs pos="0">
                    <a:srgbClr val="FFC100">
                      <a:alpha val="16000"/>
                    </a:srgbClr>
                  </a:gs>
                  <a:gs pos="40000">
                    <a:srgbClr val="FFC100">
                      <a:alpha val="68000"/>
                    </a:srgbClr>
                  </a:gs>
                  <a:gs pos="60000">
                    <a:srgbClr val="FFC100">
                      <a:alpha val="56000"/>
                    </a:srgbClr>
                  </a:gs>
                  <a:gs pos="100000">
                    <a:srgbClr val="FFC100">
                      <a:alpha val="10000"/>
                    </a:srgbClr>
                  </a:gs>
                </a:gsLst>
                <a:lin ang="5400000"/>
              </a:gra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41255" y="3567520"/>
              <a:ext cx="1719593" cy="89403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2400" b="1" i="0" u="none" strike="noStrike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业务运营</a:t>
              </a:r>
              <a:endParaRPr lang="en-US" sz="1100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966069" y="2315327"/>
              <a:ext cx="4569462" cy="1501967"/>
              <a:chOff x="966069" y="2315327"/>
              <a:chExt cx="4569462" cy="1501967"/>
            </a:xfrm>
          </p:grpSpPr>
          <p:sp>
            <p:nvSpPr>
              <p:cNvPr id="26" name="AutoShape 26"/>
              <p:cNvSpPr/>
              <p:nvPr/>
            </p:nvSpPr>
            <p:spPr>
              <a:xfrm>
                <a:off x="3055526" y="2315327"/>
                <a:ext cx="509160" cy="50916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2700" cap="flat">
                <a:solidFill>
                  <a:srgbClr val="FFC100">
                    <a:alpha val="100000"/>
                  </a:srgbClr>
                </a:solidFill>
                <a:prstDash val="solid"/>
              </a:ln>
              <a:effectLst>
                <a:outerShdw blurRad="254000" dist="63500" dir="2700000" algn="ctr" rotWithShape="0">
                  <a:srgbClr val="1664FF">
                    <a:alpha val="20000"/>
                  </a:srgbClr>
                </a:outerShdw>
              </a:effectLst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2400" b="1" i="0" u="none" strike="noStrike">
                    <a:solidFill>
                      <a:srgbClr val="FFC1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A</a:t>
                </a:r>
                <a:endParaRPr lang="en-US" sz="1100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6069" y="3018952"/>
                <a:ext cx="869965" cy="798342"/>
              </a:xfrm>
              <a:custGeom>
                <a:avLst/>
                <a:gdLst/>
                <a:ahLst/>
                <a:cxnLst/>
                <a:rect l="l" t="t" r="r" b="b"/>
                <a:pathLst>
                  <a:path w="869965" h="798342">
                    <a:moveTo>
                      <a:pt x="509417" y="588408"/>
                    </a:moveTo>
                    <a:lnTo>
                      <a:pt x="573043" y="588408"/>
                    </a:lnTo>
                    <a:lnTo>
                      <a:pt x="573043" y="767297"/>
                    </a:lnTo>
                    <a:lnTo>
                      <a:pt x="509417" y="767297"/>
                    </a:lnTo>
                    <a:close/>
                    <a:moveTo>
                      <a:pt x="608289" y="527037"/>
                    </a:moveTo>
                    <a:lnTo>
                      <a:pt x="672018" y="527037"/>
                    </a:lnTo>
                    <a:lnTo>
                      <a:pt x="672018" y="767298"/>
                    </a:lnTo>
                    <a:lnTo>
                      <a:pt x="608289" y="767298"/>
                    </a:lnTo>
                    <a:close/>
                    <a:moveTo>
                      <a:pt x="707263" y="465973"/>
                    </a:moveTo>
                    <a:lnTo>
                      <a:pt x="770992" y="465973"/>
                    </a:lnTo>
                    <a:lnTo>
                      <a:pt x="770992" y="767298"/>
                    </a:lnTo>
                    <a:lnTo>
                      <a:pt x="707263" y="767298"/>
                    </a:lnTo>
                    <a:close/>
                    <a:moveTo>
                      <a:pt x="806237" y="405011"/>
                    </a:moveTo>
                    <a:lnTo>
                      <a:pt x="869965" y="405011"/>
                    </a:lnTo>
                    <a:lnTo>
                      <a:pt x="869965" y="767297"/>
                    </a:lnTo>
                    <a:lnTo>
                      <a:pt x="806237" y="767297"/>
                    </a:lnTo>
                    <a:close/>
                    <a:moveTo>
                      <a:pt x="373285" y="0"/>
                    </a:moveTo>
                    <a:cubicBezTo>
                      <a:pt x="487219" y="0"/>
                      <a:pt x="579416" y="92448"/>
                      <a:pt x="579416" y="206229"/>
                    </a:cubicBezTo>
                    <a:cubicBezTo>
                      <a:pt x="579416" y="286700"/>
                      <a:pt x="532943" y="376152"/>
                      <a:pt x="465482" y="421441"/>
                    </a:cubicBezTo>
                    <a:cubicBezTo>
                      <a:pt x="522449" y="436037"/>
                      <a:pt x="574168" y="462986"/>
                      <a:pt x="616895" y="495922"/>
                    </a:cubicBezTo>
                    <a:lnTo>
                      <a:pt x="577167" y="495922"/>
                    </a:lnTo>
                    <a:lnTo>
                      <a:pt x="577167" y="556932"/>
                    </a:lnTo>
                    <a:lnTo>
                      <a:pt x="478224" y="556932"/>
                    </a:lnTo>
                    <a:lnTo>
                      <a:pt x="478224" y="794973"/>
                    </a:lnTo>
                    <a:cubicBezTo>
                      <a:pt x="444119" y="797220"/>
                      <a:pt x="408889" y="798342"/>
                      <a:pt x="373285" y="798342"/>
                    </a:cubicBezTo>
                    <a:lnTo>
                      <a:pt x="477849" y="693918"/>
                    </a:lnTo>
                    <a:lnTo>
                      <a:pt x="389776" y="481326"/>
                    </a:lnTo>
                    <a:lnTo>
                      <a:pt x="390900" y="481326"/>
                    </a:lnTo>
                    <a:lnTo>
                      <a:pt x="425005" y="442026"/>
                    </a:lnTo>
                    <a:cubicBezTo>
                      <a:pt x="408515" y="448014"/>
                      <a:pt x="391274" y="451757"/>
                      <a:pt x="373285" y="451757"/>
                    </a:cubicBezTo>
                    <a:cubicBezTo>
                      <a:pt x="355671" y="451757"/>
                      <a:pt x="338430" y="448014"/>
                      <a:pt x="321564" y="442026"/>
                    </a:cubicBezTo>
                    <a:lnTo>
                      <a:pt x="356046" y="481326"/>
                    </a:lnTo>
                    <a:lnTo>
                      <a:pt x="356794" y="481326"/>
                    </a:lnTo>
                    <a:lnTo>
                      <a:pt x="268719" y="693918"/>
                    </a:lnTo>
                    <a:lnTo>
                      <a:pt x="373285" y="798342"/>
                    </a:lnTo>
                    <a:cubicBezTo>
                      <a:pt x="186642" y="798342"/>
                      <a:pt x="0" y="767652"/>
                      <a:pt x="0" y="706269"/>
                    </a:cubicBezTo>
                    <a:cubicBezTo>
                      <a:pt x="0" y="602593"/>
                      <a:pt x="119557" y="462611"/>
                      <a:pt x="281088" y="421441"/>
                    </a:cubicBezTo>
                    <a:cubicBezTo>
                      <a:pt x="213627" y="376152"/>
                      <a:pt x="167154" y="286700"/>
                      <a:pt x="167154" y="206229"/>
                    </a:cubicBezTo>
                    <a:cubicBezTo>
                      <a:pt x="167154" y="92448"/>
                      <a:pt x="259349" y="0"/>
                      <a:pt x="373285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00">
                      <a:alpha val="100000"/>
                    </a:srgbClr>
                  </a:gs>
                </a:gsLst>
                <a:lin ang="5400000"/>
              </a:gradFill>
              <a:ln w="12700">
                <a:noFill/>
                <a:prstDash val="solid"/>
                <a:round/>
              </a:ln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algn="l">
                  <a:defRPr/>
                </a:pPr>
                <a:endParaRPr/>
              </a:p>
            </p:txBody>
          </p:sp>
          <p:sp>
            <p:nvSpPr>
              <p:cNvPr id="28" name="AutoShape 28"/>
              <p:cNvSpPr/>
              <p:nvPr/>
            </p:nvSpPr>
            <p:spPr>
              <a:xfrm>
                <a:off x="3646133" y="2444009"/>
                <a:ext cx="1889398" cy="359004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lIns="91440" tIns="45720" rIns="91440" bIns="45720" rtlCol="0" anchor="b">
                <a:noAutofit/>
              </a:bodyPr>
              <a:lstStyle/>
              <a:p>
                <a:pPr indent="0" algn="l">
                  <a:lnSpc>
                    <a:spcPct val="100000"/>
                  </a:lnSpc>
                  <a:defRPr/>
                </a:pPr>
                <a:r>
                  <a:rPr lang="en-US" sz="2000" b="1" i="0" u="none" strike="noStrike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业务实际转化效果不及预期</a:t>
                </a:r>
                <a:endParaRPr lang="en-US" sz="110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186672" y="3454345"/>
              <a:ext cx="2675195" cy="509160"/>
              <a:chOff x="3186672" y="3454345"/>
              <a:chExt cx="2675195" cy="509160"/>
            </a:xfrm>
          </p:grpSpPr>
          <p:sp>
            <p:nvSpPr>
              <p:cNvPr id="30" name="AutoShape 30"/>
              <p:cNvSpPr/>
              <p:nvPr/>
            </p:nvSpPr>
            <p:spPr>
              <a:xfrm>
                <a:off x="3186672" y="3454345"/>
                <a:ext cx="509160" cy="50916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2700" cap="flat">
                <a:solidFill>
                  <a:srgbClr val="FFC100">
                    <a:alpha val="100000"/>
                  </a:srgbClr>
                </a:solidFill>
                <a:prstDash val="solid"/>
              </a:ln>
              <a:effectLst>
                <a:outerShdw blurRad="254000" dist="63500" dir="2700000" algn="ctr" rotWithShape="0">
                  <a:srgbClr val="1664FF">
                    <a:alpha val="20000"/>
                  </a:srgbClr>
                </a:outerShdw>
              </a:effectLst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2400" b="1" i="0" u="none" strike="noStrike">
                    <a:solidFill>
                      <a:srgbClr val="FFC1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B</a:t>
                </a:r>
                <a:endParaRPr lang="en-US" sz="1100"/>
              </a:p>
            </p:txBody>
          </p:sp>
          <p:sp>
            <p:nvSpPr>
              <p:cNvPr id="31" name="AutoShape 31"/>
              <p:cNvSpPr/>
              <p:nvPr/>
            </p:nvSpPr>
            <p:spPr>
              <a:xfrm>
                <a:off x="3745756" y="3680727"/>
                <a:ext cx="2116111" cy="225442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lIns="91440" tIns="45720" rIns="91440" bIns="45720" rtlCol="0" anchor="b">
                <a:noAutofit/>
              </a:bodyPr>
              <a:lstStyle/>
              <a:p>
                <a:pPr indent="0" algn="l">
                  <a:lnSpc>
                    <a:spcPct val="100000"/>
                  </a:lnSpc>
                  <a:defRPr/>
                </a:pPr>
                <a:r>
                  <a:rPr lang="en-US" sz="2000" b="1" i="0" u="none" strike="noStrike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人工运营效率低</a:t>
                </a:r>
                <a:endParaRPr lang="en-US" sz="1100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055525" y="4593363"/>
              <a:ext cx="2480006" cy="588030"/>
              <a:chOff x="3055525" y="4593363"/>
              <a:chExt cx="2480006" cy="588030"/>
            </a:xfrm>
          </p:grpSpPr>
          <p:sp>
            <p:nvSpPr>
              <p:cNvPr id="33" name="AutoShape 33"/>
              <p:cNvSpPr/>
              <p:nvPr/>
            </p:nvSpPr>
            <p:spPr>
              <a:xfrm>
                <a:off x="3055525" y="4593363"/>
                <a:ext cx="509160" cy="50916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2700" cap="flat">
                <a:solidFill>
                  <a:srgbClr val="FFC100">
                    <a:alpha val="100000"/>
                  </a:srgbClr>
                </a:solidFill>
                <a:prstDash val="solid"/>
              </a:ln>
              <a:effectLst>
                <a:outerShdw blurRad="254000" dist="63500" dir="2700000" algn="ctr" rotWithShape="0">
                  <a:srgbClr val="1664FF">
                    <a:alpha val="20000"/>
                  </a:srgbClr>
                </a:outerShdw>
              </a:effectLst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2400" b="1" i="0" u="none" strike="noStrike">
                    <a:solidFill>
                      <a:srgbClr val="FFC1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C</a:t>
                </a:r>
                <a:endParaRPr lang="en-US" sz="1100"/>
              </a:p>
            </p:txBody>
          </p:sp>
          <p:sp>
            <p:nvSpPr>
              <p:cNvPr id="34" name="AutoShape 34"/>
              <p:cNvSpPr/>
              <p:nvPr/>
            </p:nvSpPr>
            <p:spPr>
              <a:xfrm>
                <a:off x="3658575" y="4906307"/>
                <a:ext cx="1876956" cy="275086"/>
              </a:xfrm>
              <a:prstGeom prst="rect">
                <a:avLst/>
              </a:prstGeom>
              <a:noFill/>
              <a:ln w="12700">
                <a:noFill/>
                <a:prstDash val="solid"/>
              </a:ln>
            </p:spPr>
            <p:txBody>
              <a:bodyPr lIns="91440" tIns="45720" rIns="91440" bIns="45720" rtlCol="0" anchor="b">
                <a:noAutofit/>
              </a:bodyPr>
              <a:lstStyle/>
              <a:p>
                <a:pPr indent="0" algn="l">
                  <a:lnSpc>
                    <a:spcPct val="100000"/>
                  </a:lnSpc>
                  <a:defRPr/>
                </a:pPr>
                <a:r>
                  <a:rPr lang="en-US" sz="2000" b="1" i="0" u="none" strike="noStrike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策略经验主导</a:t>
                </a:r>
                <a:endParaRPr lang="en-US" sz="1100"/>
              </a:p>
              <a:p>
                <a:pPr indent="0" algn="l">
                  <a:lnSpc>
                    <a:spcPct val="100000"/>
                  </a:lnSpc>
                </a:pPr>
                <a:r>
                  <a:rPr lang="en-US" sz="2000" b="1" i="0" u="none" strike="noStrike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缺乏科学决策</a:t>
                </a:r>
              </a:p>
            </p:txBody>
          </p:sp>
        </p:grpSp>
      </p:grpSp>
      <p:sp>
        <p:nvSpPr>
          <p:cNvPr id="35" name="AutoShape 35"/>
          <p:cNvSpPr/>
          <p:nvPr/>
        </p:nvSpPr>
        <p:spPr>
          <a:xfrm>
            <a:off x="9631001" y="3963505"/>
            <a:ext cx="2248515" cy="31049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b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渠道额度</a:t>
            </a:r>
            <a:r>
              <a:rPr lang="en-US" sz="2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/</a:t>
            </a:r>
            <a:r>
              <a:rPr lang="en-US" sz="20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APP运营位利用率较低（各部门争抢</a:t>
            </a:r>
            <a:r>
              <a:rPr lang="en-US" sz="20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）</a:t>
            </a:r>
            <a:endParaRPr lang="en-US"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278056"/>
            <a:ext cx="950118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16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16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二、数千条策略规则驱动的运营方式面临的难题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143" y="990426"/>
            <a:ext cx="2495603" cy="5516591"/>
          </a:xfrm>
          <a:prstGeom prst="rect">
            <a:avLst/>
          </a:prstGeom>
          <a:ln w="12700">
            <a:solidFill>
              <a:srgbClr val="808080">
                <a:alpha val="100000"/>
              </a:srgbClr>
            </a:solidFill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677476" y="1305574"/>
            <a:ext cx="2415723" cy="1071872"/>
          </a:xfrm>
          <a:prstGeom prst="rect">
            <a:avLst/>
          </a:prstGeom>
          <a:noFill/>
          <a:ln w="38100" cap="flat">
            <a:solidFill>
              <a:srgbClr val="C00000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97561" y="990426"/>
            <a:ext cx="2463670" cy="5516591"/>
          </a:xfrm>
          <a:prstGeom prst="rect">
            <a:avLst/>
          </a:prstGeom>
          <a:solidFill>
            <a:srgbClr val="808080">
              <a:alpha val="100000"/>
            </a:srgbClr>
          </a:solidFill>
          <a:ln w="12700">
            <a:solidFill>
              <a:srgbClr val="808080">
                <a:alpha val="100000"/>
              </a:srgbClr>
            </a:solidFill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701090" y="5007907"/>
            <a:ext cx="2415723" cy="1071872"/>
          </a:xfrm>
          <a:prstGeom prst="rect">
            <a:avLst/>
          </a:prstGeom>
          <a:noFill/>
          <a:ln w="38100" cap="flat">
            <a:solidFill>
              <a:srgbClr val="C00000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3445508" y="4560243"/>
            <a:ext cx="2415723" cy="633058"/>
          </a:xfrm>
          <a:prstGeom prst="rect">
            <a:avLst/>
          </a:prstGeom>
          <a:noFill/>
          <a:ln w="38100" cap="flat">
            <a:solidFill>
              <a:srgbClr val="C00000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3408765" y="1536227"/>
            <a:ext cx="2452466" cy="894345"/>
          </a:xfrm>
          <a:prstGeom prst="rect">
            <a:avLst/>
          </a:prstGeom>
          <a:noFill/>
          <a:ln w="38100" cap="flat">
            <a:solidFill>
              <a:srgbClr val="C00000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6270214" y="1734501"/>
            <a:ext cx="2515764" cy="1574181"/>
          </a:xfrm>
          <a:prstGeom prst="roundRect">
            <a:avLst>
              <a:gd name="adj" fmla="val 7933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2000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有限的流量位</a:t>
            </a:r>
            <a:endParaRPr lang="en-US" sz="200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2000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资源与曝光机会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232426" y="1734501"/>
            <a:ext cx="2515764" cy="1574181"/>
          </a:xfrm>
          <a:prstGeom prst="roundRect">
            <a:avLst>
              <a:gd name="adj" fmla="val 7933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2000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各部门争抢</a:t>
            </a:r>
            <a:endParaRPr lang="en-US" sz="200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2000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活动曝光资源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270214" y="3912220"/>
            <a:ext cx="2515764" cy="1574181"/>
          </a:xfrm>
          <a:prstGeom prst="roundRect">
            <a:avLst>
              <a:gd name="adj" fmla="val 7933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2000" dirty="0" err="1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主推活动与</a:t>
            </a:r>
            <a:endParaRPr lang="en-US" sz="2000" dirty="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2000" dirty="0" err="1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用户意图</a:t>
            </a:r>
            <a:r>
              <a:rPr lang="en-US" sz="2000" dirty="0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/</a:t>
            </a:r>
            <a:r>
              <a:rPr lang="en-US" sz="2000" dirty="0" err="1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需求</a:t>
            </a:r>
            <a:endParaRPr lang="en-US" sz="2000" dirty="0">
              <a:solidFill>
                <a:srgbClr val="1664FF"/>
              </a:solidFill>
              <a:latin typeface="微软雅黑"/>
              <a:ea typeface="微软雅黑"/>
              <a:sym typeface="等线"/>
            </a:endParaRPr>
          </a:p>
          <a:p>
            <a:pPr algn="ctr">
              <a:lnSpc>
                <a:spcPct val="116666"/>
              </a:lnSpc>
            </a:pPr>
            <a:r>
              <a:rPr lang="en-US" sz="2000" dirty="0" err="1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不匹配</a:t>
            </a:r>
            <a:endParaRPr lang="en-US" sz="2000" dirty="0">
              <a:solidFill>
                <a:srgbClr val="1664FF"/>
              </a:solidFill>
              <a:latin typeface="微软雅黑"/>
              <a:ea typeface="微软雅黑"/>
              <a:sym typeface="等线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232426" y="3912220"/>
            <a:ext cx="2515764" cy="1574181"/>
          </a:xfrm>
          <a:prstGeom prst="roundRect">
            <a:avLst>
              <a:gd name="adj" fmla="val 7933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2000" dirty="0" err="1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转换率提升</a:t>
            </a:r>
            <a:endParaRPr lang="en-US" sz="2000" dirty="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2000" dirty="0" err="1">
                <a:solidFill>
                  <a:srgbClr val="1664FF"/>
                </a:solidFill>
                <a:latin typeface="微软雅黑"/>
                <a:ea typeface="微软雅黑"/>
                <a:sym typeface="等线"/>
              </a:rPr>
              <a:t>缺乏有效手段</a:t>
            </a:r>
            <a:endParaRPr lang="en-US" sz="2000" dirty="0">
              <a:solidFill>
                <a:srgbClr val="1664FF"/>
              </a:solidFill>
              <a:latin typeface="微软雅黑"/>
              <a:ea typeface="微软雅黑"/>
              <a:sym typeface="等线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278056"/>
            <a:ext cx="9935818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16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16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三、MAU+AUM+LUM双增长运营体系构建难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70650" y="1089475"/>
            <a:ext cx="8950828" cy="3418458"/>
            <a:chOff x="1270650" y="1089475"/>
            <a:chExt cx="8950828" cy="3418458"/>
          </a:xfrm>
        </p:grpSpPr>
        <p:grpSp>
          <p:nvGrpSpPr>
            <p:cNvPr id="5" name="Group 5"/>
            <p:cNvGrpSpPr/>
            <p:nvPr/>
          </p:nvGrpSpPr>
          <p:grpSpPr>
            <a:xfrm>
              <a:off x="1270650" y="1089475"/>
              <a:ext cx="8950828" cy="1550295"/>
              <a:chOff x="1270650" y="1089475"/>
              <a:chExt cx="8950828" cy="1550295"/>
            </a:xfrm>
          </p:grpSpPr>
          <p:sp>
            <p:nvSpPr>
              <p:cNvPr id="6" name="AutoShape 6"/>
              <p:cNvSpPr/>
              <p:nvPr/>
            </p:nvSpPr>
            <p:spPr>
              <a:xfrm>
                <a:off x="1270650" y="1089476"/>
                <a:ext cx="2028241" cy="1550294"/>
              </a:xfrm>
              <a:prstGeom prst="roundRect">
                <a:avLst>
                  <a:gd name="adj" fmla="val 7525"/>
                </a:avLst>
              </a:prstGeom>
              <a:solidFill>
                <a:srgbClr val="D9D9D9">
                  <a:alpha val="82000"/>
                </a:srgbClr>
              </a:solidFill>
              <a:ln w="12700" cap="flat">
                <a:noFill/>
                <a:prstDash val="solid"/>
              </a:ln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1800" b="0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MAU</a:t>
                </a: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网金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531497" y="1089476"/>
                <a:ext cx="2028241" cy="1550294"/>
              </a:xfrm>
              <a:prstGeom prst="roundRect">
                <a:avLst>
                  <a:gd name="adj" fmla="val 7525"/>
                </a:avLst>
              </a:prstGeom>
              <a:solidFill>
                <a:srgbClr val="D9D9D9">
                  <a:alpha val="82000"/>
                </a:srgbClr>
              </a:solidFill>
              <a:ln w="12700" cap="flat">
                <a:noFill/>
                <a:prstDash val="solid"/>
              </a:ln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1800" b="0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AUM</a:t>
                </a: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个金</a:t>
                </a:r>
              </a:p>
            </p:txBody>
          </p:sp>
          <p:sp>
            <p:nvSpPr>
              <p:cNvPr id="8" name="AutoShape 8"/>
              <p:cNvSpPr/>
              <p:nvPr/>
            </p:nvSpPr>
            <p:spPr>
              <a:xfrm>
                <a:off x="5855124" y="1089475"/>
                <a:ext cx="2028241" cy="1550294"/>
              </a:xfrm>
              <a:prstGeom prst="roundRect">
                <a:avLst>
                  <a:gd name="adj" fmla="val 7525"/>
                </a:avLst>
              </a:prstGeom>
              <a:solidFill>
                <a:srgbClr val="D9D9D9">
                  <a:alpha val="82000"/>
                </a:srgbClr>
              </a:solidFill>
              <a:ln w="12700" cap="flat">
                <a:noFill/>
                <a:prstDash val="solid"/>
              </a:ln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1800" b="0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LUM</a:t>
                </a: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个贷、信用卡</a:t>
                </a:r>
              </a:p>
            </p:txBody>
          </p:sp>
          <p:sp>
            <p:nvSpPr>
              <p:cNvPr id="9" name="AutoShape 9"/>
              <p:cNvSpPr/>
              <p:nvPr/>
            </p:nvSpPr>
            <p:spPr>
              <a:xfrm>
                <a:off x="8193237" y="1089475"/>
                <a:ext cx="2028241" cy="1550294"/>
              </a:xfrm>
              <a:prstGeom prst="roundRect">
                <a:avLst>
                  <a:gd name="adj" fmla="val 7525"/>
                </a:avLst>
              </a:prstGeom>
              <a:solidFill>
                <a:srgbClr val="D9D9D9">
                  <a:alpha val="82000"/>
                </a:srgbClr>
              </a:solidFill>
              <a:ln w="12700" cap="flat">
                <a:noFill/>
                <a:prstDash val="solid"/>
              </a:ln>
            </p:spPr>
            <p:txBody>
              <a:bodyPr lIns="91440" tIns="45720" rIns="91440" bIns="45720" rtlCol="0" anchor="ctr">
                <a:noAutofit/>
              </a:bodyPr>
              <a:lstStyle/>
              <a:p>
                <a:pPr indent="0" algn="ctr">
                  <a:lnSpc>
                    <a:spcPct val="100000"/>
                  </a:lnSpc>
                  <a:defRPr/>
                </a:pPr>
                <a:r>
                  <a:rPr lang="en-US" sz="1800" b="0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绑卡/活卡</a:t>
                </a: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endParaRPr lang="en-US" sz="1100">
                  <a:solidFill>
                    <a:schemeClr val="tx1"/>
                  </a:solidFill>
                </a:endParaRPr>
              </a:p>
              <a:p>
                <a:pPr indent="0" algn="ctr">
                  <a:lnSpc>
                    <a:spcPct val="100000"/>
                  </a:lnSpc>
                </a:pPr>
                <a:r>
                  <a:rPr lang="en-US" sz="1800" b="1" i="0" u="none" strike="noStrike">
                    <a:solidFill>
                      <a:schemeClr val="tx1"/>
                    </a:solidFill>
                    <a:latin typeface="微软雅黑"/>
                    <a:ea typeface="微软雅黑"/>
                    <a:cs typeface="微软雅黑"/>
                    <a:sym typeface="微软雅黑"/>
                  </a:rPr>
                  <a:t>个金、信用卡</a:t>
                </a:r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1270650" y="2939737"/>
              <a:ext cx="2028241" cy="1550295"/>
            </a:xfrm>
            <a:prstGeom prst="roundRect">
              <a:avLst>
                <a:gd name="adj" fmla="val 7526"/>
              </a:avLst>
            </a:prstGeom>
            <a:solidFill>
              <a:srgbClr val="D9D9D9">
                <a:alpha val="82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APP促活类</a:t>
              </a:r>
              <a:endParaRPr lang="en-US" sz="1100">
                <a:solidFill>
                  <a:schemeClr val="tx1"/>
                </a:solidFill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活动</a:t>
              </a:r>
            </a:p>
          </p:txBody>
        </p:sp>
        <p:cxnSp>
          <p:nvCxnSpPr>
            <p:cNvPr id="11" name="Connector 11"/>
            <p:cNvCxnSpPr/>
            <p:nvPr/>
          </p:nvCxnSpPr>
          <p:spPr>
            <a:xfrm>
              <a:off x="2284771" y="2639770"/>
              <a:ext cx="0" cy="299966"/>
            </a:xfrm>
            <a:prstGeom prst="line">
              <a:avLst/>
            </a:prstGeom>
            <a:noFill/>
            <a:ln w="12700" cap="flat">
              <a:solidFill>
                <a:srgbClr val="1664FF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" name="AutoShape 12"/>
            <p:cNvSpPr/>
            <p:nvPr/>
          </p:nvSpPr>
          <p:spPr>
            <a:xfrm>
              <a:off x="3531497" y="2939737"/>
              <a:ext cx="2028241" cy="1550295"/>
            </a:xfrm>
            <a:prstGeom prst="roundRect">
              <a:avLst>
                <a:gd name="adj" fmla="val 7526"/>
              </a:avLst>
            </a:prstGeom>
            <a:solidFill>
              <a:srgbClr val="D9D9D9">
                <a:alpha val="82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资产提升类</a:t>
              </a:r>
              <a:endParaRPr lang="en-US" sz="1100">
                <a:solidFill>
                  <a:schemeClr val="tx1"/>
                </a:solidFill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活动</a:t>
              </a:r>
            </a:p>
          </p:txBody>
        </p:sp>
        <p:cxnSp>
          <p:nvCxnSpPr>
            <p:cNvPr id="13" name="Connector 13"/>
            <p:cNvCxnSpPr/>
            <p:nvPr/>
          </p:nvCxnSpPr>
          <p:spPr>
            <a:xfrm>
              <a:off x="4545617" y="2639770"/>
              <a:ext cx="0" cy="299966"/>
            </a:xfrm>
            <a:prstGeom prst="line">
              <a:avLst/>
            </a:prstGeom>
            <a:noFill/>
            <a:ln w="12700" cap="flat">
              <a:solidFill>
                <a:srgbClr val="1664FF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" name="AutoShape 14"/>
            <p:cNvSpPr/>
            <p:nvPr/>
          </p:nvSpPr>
          <p:spPr>
            <a:xfrm>
              <a:off x="5855125" y="2939737"/>
              <a:ext cx="2028241" cy="1550295"/>
            </a:xfrm>
            <a:prstGeom prst="roundRect">
              <a:avLst>
                <a:gd name="adj" fmla="val 7526"/>
              </a:avLst>
            </a:prstGeom>
            <a:solidFill>
              <a:srgbClr val="D9D9D9">
                <a:alpha val="82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消费贷办理</a:t>
              </a:r>
              <a:endParaRPr lang="en-US" sz="1100">
                <a:solidFill>
                  <a:schemeClr val="tx1"/>
                </a:solidFill>
              </a:endParaRPr>
            </a:p>
            <a:p>
              <a:pPr indent="0" algn="ctr">
                <a:lnSpc>
                  <a:spcPct val="100000"/>
                </a:lnSpc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优惠活动</a:t>
              </a:r>
            </a:p>
          </p:txBody>
        </p:sp>
        <p:cxnSp>
          <p:nvCxnSpPr>
            <p:cNvPr id="15" name="Connector 15"/>
            <p:cNvCxnSpPr/>
            <p:nvPr/>
          </p:nvCxnSpPr>
          <p:spPr>
            <a:xfrm>
              <a:off x="6869245" y="2639769"/>
              <a:ext cx="0" cy="299966"/>
            </a:xfrm>
            <a:prstGeom prst="line">
              <a:avLst/>
            </a:prstGeom>
            <a:noFill/>
            <a:ln w="12700" cap="flat">
              <a:solidFill>
                <a:srgbClr val="1664FF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6" name="AutoShape 16"/>
            <p:cNvSpPr/>
            <p:nvPr/>
          </p:nvSpPr>
          <p:spPr>
            <a:xfrm>
              <a:off x="8193237" y="2957638"/>
              <a:ext cx="2028241" cy="1550295"/>
            </a:xfrm>
            <a:prstGeom prst="roundRect">
              <a:avLst>
                <a:gd name="adj" fmla="val 7526"/>
              </a:avLst>
            </a:prstGeom>
            <a:solidFill>
              <a:srgbClr val="D9D9D9">
                <a:alpha val="82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800" b="1" i="0" u="none" strike="noStrike">
                  <a:solidFill>
                    <a:schemeClr val="tx1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各类促活促消费类活动</a:t>
              </a:r>
              <a:endParaRPr 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17" name="Connector 17"/>
            <p:cNvCxnSpPr/>
            <p:nvPr/>
          </p:nvCxnSpPr>
          <p:spPr>
            <a:xfrm>
              <a:off x="9241530" y="2657672"/>
              <a:ext cx="0" cy="299966"/>
            </a:xfrm>
            <a:prstGeom prst="line">
              <a:avLst/>
            </a:prstGeom>
            <a:noFill/>
            <a:ln w="12700" cap="flat">
              <a:solidFill>
                <a:srgbClr val="1664FF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</p:cxnSp>
      </p:grpSp>
      <p:sp>
        <p:nvSpPr>
          <p:cNvPr id="18" name="AutoShape 18"/>
          <p:cNvSpPr/>
          <p:nvPr/>
        </p:nvSpPr>
        <p:spPr>
          <a:xfrm rot="5400000">
            <a:off x="5551438" y="368623"/>
            <a:ext cx="337804" cy="8829492"/>
          </a:xfrm>
          <a:prstGeom prst="rightBrace">
            <a:avLst>
              <a:gd name="adj1" fmla="val 25574"/>
              <a:gd name="adj2" fmla="val 50000"/>
            </a:avLst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9" name="AutoShape 19"/>
          <p:cNvSpPr/>
          <p:nvPr/>
        </p:nvSpPr>
        <p:spPr>
          <a:xfrm>
            <a:off x="986089" y="5076707"/>
            <a:ext cx="9738069" cy="101566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000" i="0" u="none" strike="noStrike" dirty="0">
                <a:solidFill>
                  <a:srgbClr val="1664FF"/>
                </a:solidFill>
                <a:latin typeface="Arial"/>
                <a:ea typeface="Arial"/>
                <a:cs typeface="Arial"/>
                <a:sym typeface="Arial"/>
              </a:rPr>
              <a:t>优先的触达与曝光资源，越来越严格的</a:t>
            </a:r>
            <a:r>
              <a:rPr lang="en-US" sz="2000" b="1" i="0" u="none" strike="noStrike" dirty="0">
                <a:solidFill>
                  <a:srgbClr val="1664FF"/>
                </a:solidFill>
                <a:latin typeface="Arial"/>
                <a:ea typeface="Arial"/>
                <a:cs typeface="Arial"/>
                <a:sym typeface="Arial"/>
              </a:rPr>
              <a:t>消费者保护与防过渡打扰</a:t>
            </a:r>
            <a:r>
              <a:rPr lang="en-US" sz="2000" i="0" u="none" strike="noStrike" dirty="0">
                <a:solidFill>
                  <a:srgbClr val="1664FF"/>
                </a:solidFill>
                <a:latin typeface="Arial"/>
                <a:ea typeface="Arial"/>
                <a:cs typeface="Arial"/>
                <a:sym typeface="Arial"/>
              </a:rPr>
              <a:t>要求，银行现有的运营模式与面临的竞争压力，推进银行运营部门正坚定推进</a:t>
            </a:r>
            <a:r>
              <a:rPr lang="en-US" sz="2000" b="1" i="0" u="none" strike="noStrike" dirty="0">
                <a:solidFill>
                  <a:srgbClr val="1664FF"/>
                </a:solidFill>
                <a:latin typeface="Arial"/>
                <a:ea typeface="Arial"/>
                <a:cs typeface="Arial"/>
                <a:sym typeface="Arial"/>
              </a:rPr>
              <a:t>围绕客户/</a:t>
            </a:r>
            <a:r>
              <a:rPr lang="en-US" sz="2000" b="1" i="0" u="none" strike="noStrike" dirty="0" err="1">
                <a:solidFill>
                  <a:srgbClr val="1664FF"/>
                </a:solidFill>
                <a:latin typeface="Arial"/>
                <a:ea typeface="Arial"/>
                <a:cs typeface="Arial"/>
                <a:sym typeface="Arial"/>
              </a:rPr>
              <a:t>客群，基于客户需求推进跨部门联动与双增长运营体系构建</a:t>
            </a:r>
            <a:r>
              <a:rPr lang="en-US" sz="2000" i="0" u="none" strike="noStrike" dirty="0">
                <a:solidFill>
                  <a:srgbClr val="1664FF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  <a:endParaRPr lang="en-US" sz="1100" dirty="0">
              <a:solidFill>
                <a:srgbClr val="1664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5718" y="1298799"/>
            <a:ext cx="3162541" cy="879479"/>
          </a:xfrm>
          <a:prstGeom prst="roundRect">
            <a:avLst>
              <a:gd name="adj" fmla="val 7525"/>
            </a:avLst>
          </a:prstGeom>
          <a:solidFill>
            <a:srgbClr val="D9D9D9">
              <a:alpha val="82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手机银行APP功能</a:t>
            </a:r>
            <a:endParaRPr lang="en-US" sz="1100">
              <a:solidFill>
                <a:schemeClr val="tx1"/>
              </a:solidFill>
            </a:endParaRPr>
          </a:p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500-600+</a:t>
            </a:r>
          </a:p>
        </p:txBody>
      </p:sp>
      <p:sp>
        <p:nvSpPr>
          <p:cNvPr id="3" name="AutoShape 3"/>
          <p:cNvSpPr/>
          <p:nvPr/>
        </p:nvSpPr>
        <p:spPr>
          <a:xfrm>
            <a:off x="605718" y="2291020"/>
            <a:ext cx="3162541" cy="879479"/>
          </a:xfrm>
          <a:prstGeom prst="roundRect">
            <a:avLst>
              <a:gd name="adj" fmla="val 7525"/>
            </a:avLst>
          </a:prstGeom>
          <a:solidFill>
            <a:srgbClr val="D9D9D9">
              <a:alpha val="82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金融产品（含理财/基金）</a:t>
            </a:r>
            <a:endParaRPr lang="en-US" sz="1100">
              <a:solidFill>
                <a:schemeClr val="tx1"/>
              </a:solidFill>
            </a:endParaRPr>
          </a:p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2000+</a:t>
            </a:r>
          </a:p>
        </p:txBody>
      </p:sp>
      <p:sp>
        <p:nvSpPr>
          <p:cNvPr id="4" name="AutoShape 4"/>
          <p:cNvSpPr/>
          <p:nvPr/>
        </p:nvSpPr>
        <p:spPr>
          <a:xfrm>
            <a:off x="605718" y="3301336"/>
            <a:ext cx="3162541" cy="879479"/>
          </a:xfrm>
          <a:prstGeom prst="roundRect">
            <a:avLst>
              <a:gd name="adj" fmla="val 7525"/>
            </a:avLst>
          </a:prstGeom>
          <a:solidFill>
            <a:srgbClr val="D9D9D9">
              <a:alpha val="82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优惠活动（总行+分行）</a:t>
            </a:r>
            <a:endParaRPr lang="en-US" sz="1100">
              <a:solidFill>
                <a:schemeClr val="tx1"/>
              </a:solidFill>
            </a:endParaRPr>
          </a:p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200 +</a:t>
            </a:r>
          </a:p>
        </p:txBody>
      </p:sp>
      <p:sp>
        <p:nvSpPr>
          <p:cNvPr id="5" name="AutoShape 5"/>
          <p:cNvSpPr/>
          <p:nvPr/>
        </p:nvSpPr>
        <p:spPr>
          <a:xfrm>
            <a:off x="605718" y="4300668"/>
            <a:ext cx="3162541" cy="879479"/>
          </a:xfrm>
          <a:prstGeom prst="roundRect">
            <a:avLst>
              <a:gd name="adj" fmla="val 7525"/>
            </a:avLst>
          </a:prstGeom>
          <a:solidFill>
            <a:srgbClr val="D9D9D9">
              <a:alpha val="82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优惠商家</a:t>
            </a:r>
            <a:endParaRPr lang="en-US" sz="1100">
              <a:solidFill>
                <a:schemeClr val="tx1"/>
              </a:solidFill>
            </a:endParaRPr>
          </a:p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数百万+</a:t>
            </a:r>
          </a:p>
        </p:txBody>
      </p:sp>
      <p:sp>
        <p:nvSpPr>
          <p:cNvPr id="6" name="AutoShape 6"/>
          <p:cNvSpPr/>
          <p:nvPr/>
        </p:nvSpPr>
        <p:spPr>
          <a:xfrm>
            <a:off x="605717" y="5300001"/>
            <a:ext cx="3162541" cy="879479"/>
          </a:xfrm>
          <a:prstGeom prst="roundRect">
            <a:avLst>
              <a:gd name="adj" fmla="val 7525"/>
            </a:avLst>
          </a:prstGeom>
          <a:solidFill>
            <a:srgbClr val="D9D9D9">
              <a:alpha val="82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0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产品攻略、金融资讯</a:t>
            </a:r>
            <a:endParaRPr lang="en-US" sz="1100">
              <a:solidFill>
                <a:schemeClr val="tx1"/>
              </a:solidFill>
            </a:endParaRPr>
          </a:p>
          <a:p>
            <a:pPr indent="0" algn="ctr">
              <a:lnSpc>
                <a:spcPct val="100000"/>
              </a:lnSpc>
            </a:pPr>
            <a:r>
              <a:rPr lang="en-US" sz="1800" b="1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数十万+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314392"/>
            <a:ext cx="9830983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四、成百上千的APP功能、产品、活动，客户体验差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236175-1BFF-B7C4-2FB6-692B5CC72283}"/>
              </a:ext>
            </a:extLst>
          </p:cNvPr>
          <p:cNvGrpSpPr/>
          <p:nvPr/>
        </p:nvGrpSpPr>
        <p:grpSpPr>
          <a:xfrm>
            <a:off x="3512971" y="893767"/>
            <a:ext cx="4773374" cy="5637874"/>
            <a:chOff x="3512971" y="893767"/>
            <a:chExt cx="8461592" cy="5637874"/>
          </a:xfrm>
        </p:grpSpPr>
        <p:sp>
          <p:nvSpPr>
            <p:cNvPr id="9" name="AutoShape 9"/>
            <p:cNvSpPr/>
            <p:nvPr/>
          </p:nvSpPr>
          <p:spPr>
            <a:xfrm>
              <a:off x="3512971" y="893767"/>
              <a:ext cx="8461592" cy="5637874"/>
            </a:xfrm>
            <a:prstGeom prst="roundRect">
              <a:avLst>
                <a:gd name="adj" fmla="val 2872"/>
              </a:avLst>
            </a:prstGeom>
            <a:solidFill>
              <a:srgbClr val="FFFFFF">
                <a:alpha val="82000"/>
              </a:srgbClr>
            </a:solidFill>
            <a:ln w="12700" cap="flat">
              <a:solidFill>
                <a:srgbClr val="80808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3884883" y="2674912"/>
              <a:ext cx="1573073" cy="707886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600" b="1" i="0" u="none" strike="noStrike" dirty="0" err="1">
                  <a:solidFill>
                    <a:srgbClr val="1664FF"/>
                  </a:solidFill>
                  <a:latin typeface="Arial"/>
                  <a:ea typeface="Arial"/>
                  <a:cs typeface="Arial"/>
                  <a:sym typeface="Arial"/>
                </a:rPr>
                <a:t>无法精准预测客户意图</a:t>
              </a:r>
              <a:endParaRPr lang="en-US" sz="1000" dirty="0">
                <a:solidFill>
                  <a:srgbClr val="1664FF"/>
                </a:solidFill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3914353" y="1369173"/>
              <a:ext cx="7658828" cy="338554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600" b="0" i="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现有技术手段：NLP分词、基于交易流水为主的预测建模</a:t>
              </a:r>
              <a:endParaRPr lang="en-US" sz="1100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5816440" y="2674912"/>
              <a:ext cx="1573073" cy="707886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600" b="1" i="0" u="none" strike="noStrike">
                  <a:solidFill>
                    <a:srgbClr val="1664FF"/>
                  </a:solidFill>
                  <a:latin typeface="Arial"/>
                  <a:ea typeface="Arial"/>
                  <a:cs typeface="Arial"/>
                  <a:sym typeface="Arial"/>
                </a:rPr>
                <a:t>无法精准推荐客户所需</a:t>
              </a:r>
              <a:endParaRPr lang="en-US" sz="1000">
                <a:solidFill>
                  <a:srgbClr val="1664FF"/>
                </a:solidFill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849366" y="2674912"/>
              <a:ext cx="1573073" cy="707886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00000"/>
                </a:lnSpc>
                <a:defRPr/>
              </a:pPr>
              <a:r>
                <a:rPr lang="en-US" sz="1600" b="1" i="0" u="none" strike="noStrike" dirty="0" err="1">
                  <a:solidFill>
                    <a:srgbClr val="1664FF"/>
                  </a:solidFill>
                  <a:latin typeface="Arial"/>
                  <a:ea typeface="Arial"/>
                  <a:cs typeface="Arial"/>
                  <a:sym typeface="Arial"/>
                </a:rPr>
                <a:t>功能墙，活动墙，让客户自己找</a:t>
              </a:r>
              <a:endParaRPr lang="en-US" sz="1000" dirty="0">
                <a:solidFill>
                  <a:srgbClr val="1664FF"/>
                </a:solidFill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9911965" y="2674912"/>
              <a:ext cx="1573073" cy="707886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600" b="1" i="0" u="none" strike="noStrike" dirty="0">
                  <a:solidFill>
                    <a:srgbClr val="1664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i="0" u="none" strike="noStrike" dirty="0" err="1">
                  <a:solidFill>
                    <a:srgbClr val="1664FF"/>
                  </a:solidFill>
                  <a:latin typeface="Arial"/>
                  <a:ea typeface="Arial"/>
                  <a:cs typeface="Arial"/>
                  <a:sym typeface="Arial"/>
                </a:rPr>
                <a:t>智能程度低，客户个性化难</a:t>
              </a:r>
              <a:endParaRPr lang="en-US" sz="1000" dirty="0">
                <a:solidFill>
                  <a:srgbClr val="1664FF"/>
                </a:solidFill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4529077" y="5169829"/>
              <a:ext cx="6650216" cy="707886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ctr">
                <a:lnSpc>
                  <a:spcPct val="100000"/>
                </a:lnSpc>
                <a:defRPr/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诸多原因造成客户体验差</a:t>
              </a:r>
              <a:endParaRPr lang="en-US" sz="1000" dirty="0"/>
            </a:p>
            <a:p>
              <a:pPr indent="0" algn="ctr">
                <a:lnSpc>
                  <a:spcPct val="100000"/>
                </a:lnSpc>
              </a:pPr>
              <a:r>
                <a:rPr lang="en-US" sz="1600" b="0" i="0" u="none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大模型的到来，赋能银行可以将智能化服务到每个C端客户</a:t>
              </a:r>
              <a:r>
                <a:rPr lang="en-US" sz="1600" b="0" i="0" u="none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，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AAD1B7C-BDC2-6498-5573-B5B7E69F0C21}"/>
              </a:ext>
            </a:extLst>
          </p:cNvPr>
          <p:cNvSpPr txBox="1"/>
          <p:nvPr/>
        </p:nvSpPr>
        <p:spPr>
          <a:xfrm>
            <a:off x="8376691" y="3429000"/>
            <a:ext cx="53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664FF"/>
                </a:solidFill>
              </a:rPr>
              <a:t>VS</a:t>
            </a:r>
            <a:endParaRPr lang="zh-CN" altLang="en-US" sz="2000" b="1" dirty="0">
              <a:solidFill>
                <a:srgbClr val="1664FF"/>
              </a:solidFill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9F3E540-6779-84C5-09AC-C74089A1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04175" y="1337103"/>
            <a:ext cx="2215328" cy="4797894"/>
          </a:xfrm>
          <a:prstGeom prst="rect">
            <a:avLst/>
          </a:prstGeom>
          <a:ln w="1270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02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“意图识别与推荐</a:t>
            </a:r>
            <a:r>
              <a:rPr lang="en-US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引擎</a:t>
            </a:r>
            <a:r>
              <a:rPr lang="zh-CN" alt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”是</a:t>
            </a:r>
            <a:r>
              <a:rPr lang="en-US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下一代手机银行</a:t>
            </a: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的</a:t>
            </a:r>
            <a:r>
              <a:rPr lang="en-US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核心</a:t>
            </a:r>
            <a:endParaRPr lang="en-US" sz="32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下一代手机银行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APP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的核心特征</a:t>
            </a:r>
            <a:endParaRPr lang="en-US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3A5F3889-10F6-F439-67CE-C7301BA34CF5}"/>
              </a:ext>
            </a:extLst>
          </p:cNvPr>
          <p:cNvSpPr/>
          <p:nvPr/>
        </p:nvSpPr>
        <p:spPr>
          <a:xfrm>
            <a:off x="736329" y="1095373"/>
            <a:ext cx="10853034" cy="574907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20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基于大模型：</a:t>
            </a:r>
            <a:r>
              <a:rPr lang="zh-CN" altLang="en-US" sz="20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洞察用户需求 增强用户体验</a:t>
            </a:r>
            <a:endParaRPr lang="en-US" altLang="zh-CN" sz="20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36329" y="1816768"/>
            <a:ext cx="2482801" cy="1221707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交互方式变革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门户式、卡片式、</a:t>
            </a:r>
            <a:r>
              <a:rPr lang="en-US" altLang="zh-CN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Chat</a:t>
            </a: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式混合</a:t>
            </a:r>
            <a:endParaRPr lang="en-US" altLang="zh-CN" sz="105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0844184-E422-EDAF-08B8-60AB1F7409FF}"/>
              </a:ext>
            </a:extLst>
          </p:cNvPr>
          <p:cNvSpPr/>
          <p:nvPr/>
        </p:nvSpPr>
        <p:spPr>
          <a:xfrm>
            <a:off x="3526406" y="1816768"/>
            <a:ext cx="2482801" cy="1221707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用户意图驱动服务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意图识别超级入口</a:t>
            </a:r>
            <a:r>
              <a:rPr lang="en-US" altLang="zh-CN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专业</a:t>
            </a:r>
            <a:r>
              <a:rPr lang="en-US" altLang="zh-CN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Agent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546D03B-3591-4533-F0F2-B178D89588B9}"/>
              </a:ext>
            </a:extLst>
          </p:cNvPr>
          <p:cNvSpPr/>
          <p:nvPr/>
        </p:nvSpPr>
        <p:spPr>
          <a:xfrm>
            <a:off x="6316484" y="1816768"/>
            <a:ext cx="2482801" cy="1221707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分析式</a:t>
            </a:r>
            <a:r>
              <a:rPr lang="en-US" altLang="zh-CN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顾问式服务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大模型</a:t>
            </a:r>
            <a:r>
              <a:rPr lang="en-US" altLang="zh-CN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金融模型</a:t>
            </a:r>
            <a:r>
              <a:rPr lang="en-US" altLang="zh-CN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Agent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237F031-4DE3-F02D-12E4-EC26EF9E14CB}"/>
              </a:ext>
            </a:extLst>
          </p:cNvPr>
          <p:cNvSpPr/>
          <p:nvPr/>
        </p:nvSpPr>
        <p:spPr>
          <a:xfrm>
            <a:off x="9106561" y="1816768"/>
            <a:ext cx="2482801" cy="1221707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工具型</a:t>
            </a:r>
            <a:r>
              <a:rPr lang="en-US" altLang="zh-CN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sz="1800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内容型</a:t>
            </a:r>
            <a:endParaRPr lang="en-US" altLang="zh-CN" sz="1800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sz="1200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把金融需求按场景做透</a:t>
            </a:r>
            <a:endParaRPr lang="en-US" altLang="zh-CN" sz="1200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04C75698-9CCF-CC8C-0049-FCDFAD75592C}"/>
              </a:ext>
            </a:extLst>
          </p:cNvPr>
          <p:cNvSpPr/>
          <p:nvPr/>
        </p:nvSpPr>
        <p:spPr>
          <a:xfrm>
            <a:off x="736329" y="3184961"/>
            <a:ext cx="2482801" cy="3139639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对话式银行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门户式、卡片式、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Chat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式混合支持，面向年龄段和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I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人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/E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人等群体用户可自主切换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对于复杂问题的慢但是深度的思考，时延容忍度可能变化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沉淀高密度的用户聊天数据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需要考虑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Chat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的安全与私密性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需要考虑监管对于卡片与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Chat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的要求（网信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生成式人工智能）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097F5D5A-B93D-2F73-DB32-6B9571081076}"/>
              </a:ext>
            </a:extLst>
          </p:cNvPr>
          <p:cNvSpPr/>
          <p:nvPr/>
        </p:nvSpPr>
        <p:spPr>
          <a:xfrm>
            <a:off x="3526406" y="3184961"/>
            <a:ext cx="2482801" cy="3139639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71450" indent="-1714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以识别用户需求为核心任务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171450" indent="-1714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通过意图识别引擎构建超级入口，识别和分发用户意图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171450" lvl="2" indent="-1714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基础需求对接各接口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171450" lvl="2" indent="-1714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高级需求对接各专业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Agent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（当前狭义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Agent vs 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未来手机银行的广义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Agent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）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171450" indent="-1714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结合火山引擎的“数据飞轮”理念、方法与技术，将用户意图信息完善至用户画像体系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171450" indent="-1714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支持大零售视角下全渠道互通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F55D24F5-5F04-BC29-6850-73A4EC081FF2}"/>
              </a:ext>
            </a:extLst>
          </p:cNvPr>
          <p:cNvSpPr/>
          <p:nvPr/>
        </p:nvSpPr>
        <p:spPr>
          <a:xfrm>
            <a:off x="6316484" y="3184961"/>
            <a:ext cx="2482801" cy="3139639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提供分析式服务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提供顾问式服务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提供预测式服务（如旅行前自动推送外币套餐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保险套餐）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基于意图提供有效推荐（方案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产品、功能、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Q&amp;A/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说明、资讯、权益活动）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对于深度金融需求，构建专业的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Agent</a:t>
            </a: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需要考虑监管对于投顾服务的要求（消保）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358FCB8A-79EE-55A8-97EE-5C21AA7489AA}"/>
              </a:ext>
            </a:extLst>
          </p:cNvPr>
          <p:cNvSpPr/>
          <p:nvPr/>
        </p:nvSpPr>
        <p:spPr>
          <a:xfrm>
            <a:off x="9106561" y="3184961"/>
            <a:ext cx="2482801" cy="3139639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保持工具型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部分做扎实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根据行方定位，探索内容型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部分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围绕“钱”来进行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场景聚焦（搞钱、借钱、存钱、管钱等）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明确价值转化路径，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MAU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AUM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LUM</a:t>
            </a: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的逻辑和链路第一时间明确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需要考虑银行的经营范围以及品牌形象</a:t>
            </a:r>
            <a:endParaRPr lang="en-US" altLang="zh-CN" sz="12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9354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67187" y="1431159"/>
            <a:ext cx="3249608" cy="4898508"/>
          </a:xfrm>
          <a:prstGeom prst="rect">
            <a:avLst/>
          </a:prstGeom>
          <a:solidFill>
            <a:srgbClr val="DEE0E3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4229375" y="1431159"/>
            <a:ext cx="3249608" cy="4898508"/>
          </a:xfrm>
          <a:prstGeom prst="rect">
            <a:avLst/>
          </a:prstGeom>
          <a:solidFill>
            <a:srgbClr val="DEE0E3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442913" y="1431159"/>
            <a:ext cx="3249608" cy="4898508"/>
          </a:xfrm>
          <a:prstGeom prst="rect">
            <a:avLst/>
          </a:prstGeom>
          <a:solidFill>
            <a:srgbClr val="DEE0E3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大模型时代</a:t>
            </a: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，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“意图识别与推荐</a:t>
            </a:r>
            <a:r>
              <a:rPr lang="en-US" altLang="zh-CN" sz="240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引擎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r>
              <a:rPr lang="en-US" sz="240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是用户体验升级的“必选项</a:t>
            </a:r>
            <a:r>
              <a:rPr lang="en-US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3343" y="1554732"/>
            <a:ext cx="1508747" cy="4808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1D2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人找信息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rot="10800000" flipV="1">
            <a:off x="8937617" y="1554732"/>
            <a:ext cx="1508747" cy="4808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1D2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信息找人</a:t>
            </a:r>
            <a:endParaRPr lang="en-US" sz="1100" dirty="0"/>
          </a:p>
        </p:txBody>
      </p:sp>
      <p:sp>
        <p:nvSpPr>
          <p:cNvPr id="8" name="AutoShape 8"/>
          <p:cNvSpPr/>
          <p:nvPr/>
        </p:nvSpPr>
        <p:spPr>
          <a:xfrm>
            <a:off x="4738166" y="1554732"/>
            <a:ext cx="2232023" cy="563024"/>
          </a:xfrm>
          <a:prstGeom prst="roundRect">
            <a:avLst>
              <a:gd name="adj" fmla="val 36089"/>
            </a:avLst>
          </a:prstGeom>
          <a:solidFill>
            <a:srgbClr val="A1D2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交互式搜推</a:t>
            </a:r>
            <a:endParaRPr lang="en-US" sz="1100" dirty="0"/>
          </a:p>
          <a:p>
            <a:pPr indent="0" algn="ctr">
              <a:lnSpc>
                <a:spcPct val="125000"/>
              </a:lnSpc>
            </a:pPr>
            <a:r>
              <a:rPr lang="en-US" sz="16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（</a:t>
            </a:r>
            <a:r>
              <a:rPr lang="en-US" sz="1600" b="0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大模型搜推一体</a:t>
            </a:r>
            <a:r>
              <a:rPr lang="en-US" sz="16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）</a:t>
            </a:r>
          </a:p>
        </p:txBody>
      </p:sp>
      <p:sp>
        <p:nvSpPr>
          <p:cNvPr id="9" name="AutoShape 9"/>
          <p:cNvSpPr/>
          <p:nvPr/>
        </p:nvSpPr>
        <p:spPr>
          <a:xfrm>
            <a:off x="633070" y="2281918"/>
            <a:ext cx="3009900" cy="243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Query</a:t>
            </a:r>
            <a:endParaRPr lang="en-US" sz="1100"/>
          </a:p>
          <a:p>
            <a:pPr marL="203200" indent="-2032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6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搜索长度</a:t>
            </a: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：用户在输入栏的平均查询长度从2.9提升到6.8，并持续增长</a:t>
            </a:r>
          </a:p>
          <a:p>
            <a:pPr marL="203200" indent="-2032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6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搜索内容</a:t>
            </a: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：输入内容从信息查找、到提问咨询、到交互式对话；覆盖咨讯、商品、服务、知识等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7727" y="5268434"/>
            <a:ext cx="2059977" cy="762663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1" name="AutoShape 11"/>
          <p:cNvSpPr/>
          <p:nvPr/>
        </p:nvSpPr>
        <p:spPr>
          <a:xfrm>
            <a:off x="8187041" y="2235181"/>
            <a:ext cx="3009900" cy="2743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Behavior</a:t>
            </a:r>
            <a:endParaRPr lang="en-US" sz="1100"/>
          </a:p>
          <a:p>
            <a:pPr marL="203200" indent="-2032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6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行为长度</a:t>
            </a: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：用户在网络上的行为长度从数十提升到数千，并持续增长</a:t>
            </a:r>
          </a:p>
          <a:p>
            <a:pPr marL="203200" indent="-2032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6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行为种类</a:t>
            </a:r>
            <a:r>
              <a:rPr lang="en-US" sz="1600" b="0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：用户行为类型丰富，包括浏览、点击、观看、点赞、收藏、评论、购买、对话、dislike、客服咨询、投诉等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73127" y="4978381"/>
            <a:ext cx="1637730" cy="1068688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41094" y="4720318"/>
            <a:ext cx="1626166" cy="153943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4" name="AutoShape 14"/>
          <p:cNvSpPr/>
          <p:nvPr/>
        </p:nvSpPr>
        <p:spPr>
          <a:xfrm>
            <a:off x="4349229" y="2281918"/>
            <a:ext cx="3009900" cy="24384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Query + Behavior + Chat</a:t>
            </a:r>
            <a:endParaRPr lang="en-US" sz="1100" dirty="0"/>
          </a:p>
          <a:p>
            <a:pPr marL="203200" indent="-2032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6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交互方式融合</a:t>
            </a:r>
            <a:r>
              <a:rPr lang="en-US" sz="1600" b="0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：用户行为视角，无论是GUI还是CUI，搜和推都呈现交替和融合趋势</a:t>
            </a:r>
            <a:endParaRPr lang="en-US" sz="1600" b="0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203200" indent="-203200" algn="l">
              <a:lnSpc>
                <a:spcPct val="125000"/>
              </a:lnSpc>
              <a:buClr>
                <a:srgbClr val="1F2329"/>
              </a:buClr>
              <a:buChar char="•"/>
            </a:pPr>
            <a:r>
              <a:rPr lang="en-US" sz="1600" b="1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多模态对齐：</a:t>
            </a:r>
            <a:r>
              <a:rPr lang="en-US" sz="1600" b="0" i="0" u="none" strike="noStrike" dirty="0" err="1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生成式AI的发展，使得机器理解不同模态数据（文本、图片、行为序列）能力更强、范式更统一</a:t>
            </a:r>
            <a:endParaRPr lang="en-US" sz="1600" b="0" i="0" u="none" strike="noStrike" dirty="0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379662" y="902155"/>
            <a:ext cx="1376110" cy="406201"/>
          </a:xfrm>
          <a:prstGeom prst="roundRect">
            <a:avLst>
              <a:gd name="adj" fmla="val 50024"/>
            </a:avLst>
          </a:prstGeom>
          <a:solidFill>
            <a:srgbClr val="1664FF"/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搜索引擎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4738168" y="902155"/>
            <a:ext cx="2232022" cy="406201"/>
          </a:xfrm>
          <a:prstGeom prst="roundRect">
            <a:avLst>
              <a:gd name="adj" fmla="val 50024"/>
            </a:avLst>
          </a:prstGeom>
          <a:solidFill>
            <a:srgbClr val="1664FF"/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</a:rPr>
              <a:t>意图识别与推荐引擎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9003936" y="858478"/>
            <a:ext cx="1376110" cy="406201"/>
          </a:xfrm>
          <a:prstGeom prst="roundRect">
            <a:avLst>
              <a:gd name="adj" fmla="val 50024"/>
            </a:avLst>
          </a:prstGeom>
          <a:solidFill>
            <a:srgbClr val="1664FF"/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 dirty="0" err="1">
                <a:solidFill>
                  <a:schemeClr val="bg1"/>
                </a:solidFill>
                <a:latin typeface="Noto Sans SC"/>
                <a:ea typeface="Noto Sans SC"/>
                <a:cs typeface="Noto Sans SC"/>
                <a:sym typeface="Noto Sans SC"/>
              </a:rPr>
              <a:t>推荐系统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AutoShape 18"/>
          <p:cNvSpPr/>
          <p:nvPr/>
        </p:nvSpPr>
        <p:spPr>
          <a:xfrm rot="10800000">
            <a:off x="7478983" y="3648298"/>
            <a:ext cx="588204" cy="4062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664FF">
              <a:alpha val="4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9" name="AutoShape 19"/>
          <p:cNvSpPr/>
          <p:nvPr/>
        </p:nvSpPr>
        <p:spPr>
          <a:xfrm>
            <a:off x="3692521" y="3648298"/>
            <a:ext cx="536854" cy="4062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664FF">
              <a:alpha val="40000"/>
            </a:srgbClr>
          </a:solidFill>
          <a:ln w="12700">
            <a:noFill/>
            <a:prstDash val="solid"/>
          </a:ln>
        </p:spPr>
        <p:txBody>
          <a:bodyPr lIns="63500" tIns="63500" rIns="63500" bIns="63500" rtlCol="0" anchor="ctr"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字节内场经验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用户旅途视角看搜推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（以电商为例）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0525" y="870539"/>
            <a:ext cx="8830950" cy="5730476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“意图识别与推荐引擎”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功能架构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99355" y="1061196"/>
            <a:ext cx="3573076" cy="1642390"/>
          </a:xfrm>
          <a:prstGeom prst="roundRect">
            <a:avLst>
              <a:gd name="adj" fmla="val 11795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1800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模型算法库</a:t>
            </a:r>
            <a:endParaRPr lang="en-US" sz="180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1800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用户意图、基于用户+行为</a:t>
            </a:r>
          </a:p>
          <a:p>
            <a:pPr algn="ctr">
              <a:lnSpc>
                <a:spcPct val="116666"/>
              </a:lnSpc>
            </a:pPr>
            <a:r>
              <a:rPr lang="en-US" sz="1800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产品/活动/资讯推荐、大模型+机器学习融合建模</a:t>
            </a:r>
          </a:p>
        </p:txBody>
      </p:sp>
      <p:sp>
        <p:nvSpPr>
          <p:cNvPr id="4" name="AutoShape 4"/>
          <p:cNvSpPr/>
          <p:nvPr/>
        </p:nvSpPr>
        <p:spPr>
          <a:xfrm>
            <a:off x="599355" y="2917647"/>
            <a:ext cx="3573076" cy="1642390"/>
          </a:xfrm>
          <a:prstGeom prst="roundRect">
            <a:avLst>
              <a:gd name="adj" fmla="val 11795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高性能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算法服务API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支持高并发、毫秒级性能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599355" y="4774099"/>
            <a:ext cx="3573076" cy="1642390"/>
          </a:xfrm>
          <a:prstGeom prst="roundRect">
            <a:avLst>
              <a:gd name="adj" fmla="val 11795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搜推运营实践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业务应用、运营机制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  <a:p>
            <a:pPr algn="ctr">
              <a:lnSpc>
                <a:spcPct val="116666"/>
              </a:lnSpc>
            </a:pPr>
            <a:r>
              <a:rPr lang="en-US" sz="1800" dirty="0" err="1">
                <a:solidFill>
                  <a:srgbClr val="1664FF"/>
                </a:solidFill>
                <a:latin typeface="微软雅黑"/>
                <a:ea typeface="微软雅黑"/>
                <a:sym typeface="Noto Sans SC"/>
              </a:rPr>
              <a:t>算法团队服务</a:t>
            </a:r>
            <a:endParaRPr lang="en-US" sz="1800" dirty="0">
              <a:solidFill>
                <a:srgbClr val="1664FF"/>
              </a:solidFill>
              <a:latin typeface="微软雅黑"/>
              <a:ea typeface="微软雅黑"/>
              <a:sym typeface="Noto Sans SC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36" y="1029049"/>
            <a:ext cx="7358269" cy="5387440"/>
          </a:xfrm>
          <a:prstGeom prst="rect">
            <a:avLst/>
          </a:prstGeom>
          <a:ln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0851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03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r>
              <a:rPr lang="zh-CN" alt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“意图识别与推荐</a:t>
            </a:r>
            <a:r>
              <a:rPr lang="en-US" altLang="zh-CN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引擎</a:t>
            </a:r>
            <a:r>
              <a:rPr lang="zh-CN" alt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赋能下，业务场景的升级</a:t>
            </a:r>
            <a:endParaRPr lang="en-US" altLang="zh-CN" sz="32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场景1：用户主动搜索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789812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1016793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：用户主动搜索“今天的存款利率是多少”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全部（搜索结果混排）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5218" y="1442105"/>
            <a:ext cx="5248632" cy="522564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4191" y="1442105"/>
            <a:ext cx="1628076" cy="522563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2673990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Connector 6"/>
          <p:cNvCxnSpPr/>
          <p:nvPr/>
        </p:nvCxnSpPr>
        <p:spPr>
          <a:xfrm>
            <a:off x="2518129" y="880138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" name="AutoShape 7"/>
          <p:cNvSpPr/>
          <p:nvPr/>
        </p:nvSpPr>
        <p:spPr>
          <a:xfrm>
            <a:off x="734192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372475" y="1901113"/>
            <a:ext cx="3295650" cy="305577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价值点总结：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相比现有做法的NLP分词，新做法中的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【大模型用户搜索意图推理】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，能够更精准理解客户意图</a:t>
            </a:r>
          </a:p>
          <a:p>
            <a:pPr marL="228600" marR="0" lvl="0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新方案产出更精准的结果，更能吸引客户在搜索场景中进行互动，并引导业务转换变现</a:t>
            </a:r>
          </a:p>
        </p:txBody>
      </p:sp>
    </p:spTree>
    <p:extLst>
      <p:ext uri="{BB962C8B-B14F-4D97-AF65-F5344CB8AC3E}">
        <p14:creationId xmlns:p14="http://schemas.microsoft.com/office/powerpoint/2010/main" val="1643305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10463212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：用户主动搜索“今天的存款利率是多少”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产品（搜索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推荐结果）</a:t>
            </a:r>
          </a:p>
        </p:txBody>
      </p:sp>
      <p:sp>
        <p:nvSpPr>
          <p:cNvPr id="3" name="AutoShape 3"/>
          <p:cNvSpPr/>
          <p:nvPr/>
        </p:nvSpPr>
        <p:spPr>
          <a:xfrm>
            <a:off x="2673990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2673990" y="880138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34192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48941" y="1064804"/>
            <a:ext cx="4033483" cy="50783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价值点总结：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相比现有做法的NLP分词 + 基于分词的搜索匹配，输出的结果是错误的；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新做法中的【大模型用户搜索意图推理】，能够基于精准理解客户意图，采用【搜索+推荐】相结合的一体化技术，输出【猜你想要】、【其他参考】；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能够更精准满足客户搜索意图，同时也能在【产品】维度，更好将搜索意图+补充的客户标签相互结合，输出满足客户搜索意图+个性化的结果：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比如退休老人 搜 ：”今天利率是多少“，跟年轻人搜 ，输出的结果 在这个环节是将充分考虑到客户标签特征做搜推；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2654" y="1384295"/>
            <a:ext cx="1849971" cy="4089409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68965" y="1249469"/>
            <a:ext cx="4529140" cy="544403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68263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2" y="314392"/>
            <a:ext cx="1036083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：用户主动搜索“今天的存款利率是多少”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看点（搜索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推荐结果）</a:t>
            </a:r>
          </a:p>
        </p:txBody>
      </p:sp>
      <p:sp>
        <p:nvSpPr>
          <p:cNvPr id="3" name="AutoShape 3"/>
          <p:cNvSpPr/>
          <p:nvPr/>
        </p:nvSpPr>
        <p:spPr>
          <a:xfrm>
            <a:off x="2673990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2673990" y="880138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34192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48941" y="1064804"/>
            <a:ext cx="4033483" cy="50783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价值点总结：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相比现有做法的NLP分词 + 基于分词的搜索匹配，输出的结果是错误的；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新做法中的【大模型用户搜索意图推理】，能够基于精准理解客户意图，采用【搜索+推荐】相结合的一体化技术，输出【猜你想要】、【其他参考】；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能够更精准满足客户搜索意图，同时也能在【产品】维度，更好将搜索意图+补充的客户标签相互结合，输出满足客户搜索意图+个性化的结果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比如退休老人 搜 ：”今天利率是多少“，跟年轻人搜 ，输出的结果 在这个环节是将充分考虑到客户标签特征做搜推；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26" y="1343728"/>
            <a:ext cx="1925703" cy="4256971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9851" y="1343727"/>
            <a:ext cx="4494874" cy="536051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117372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：用户主动搜索“消费贷”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全部（搜索结果混排）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039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5115638" y="997040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1791071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45912" b="3366"/>
          <a:stretch>
            <a:fillRect/>
          </a:stretch>
        </p:blipFill>
        <p:spPr>
          <a:xfrm>
            <a:off x="5493127" y="1879309"/>
            <a:ext cx="1581718" cy="5502478"/>
          </a:xfrm>
          <a:prstGeom prst="rect">
            <a:avLst/>
          </a:prstGeom>
          <a:ln w="12700">
            <a:solidFill>
              <a:srgbClr val="A6A6A6">
                <a:alpha val="100000"/>
              </a:srgbClr>
            </a:solidFill>
            <a:prstDash val="solid"/>
          </a:ln>
        </p:spPr>
      </p:pic>
      <p:grpSp>
        <p:nvGrpSpPr>
          <p:cNvPr id="7" name="Group 7"/>
          <p:cNvGrpSpPr/>
          <p:nvPr/>
        </p:nvGrpSpPr>
        <p:grpSpPr>
          <a:xfrm>
            <a:off x="512931" y="2009778"/>
            <a:ext cx="4195616" cy="4282464"/>
            <a:chOff x="512931" y="2009778"/>
            <a:chExt cx="4195616" cy="428246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b="3021"/>
            <a:stretch>
              <a:fillRect/>
            </a:stretch>
          </p:blipFill>
          <p:spPr>
            <a:xfrm>
              <a:off x="512931" y="2009779"/>
              <a:ext cx="2037409" cy="4282463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b="3023"/>
            <a:stretch>
              <a:fillRect/>
            </a:stretch>
          </p:blipFill>
          <p:spPr>
            <a:xfrm>
              <a:off x="2671138" y="2009778"/>
              <a:ext cx="2037409" cy="4282464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</p:grpSp>
      <p:sp>
        <p:nvSpPr>
          <p:cNvPr id="10" name="AutoShape 10"/>
          <p:cNvSpPr/>
          <p:nvPr/>
        </p:nvSpPr>
        <p:spPr>
          <a:xfrm>
            <a:off x="7468263" y="2268013"/>
            <a:ext cx="2475837" cy="944824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基于【用户搜索问题】大模型推理的用户意图，进行行方拳头产品强关联，并以卡片式的方式呈现，并提供产品信息、申请入口、优惠券等高价值信息（搜索+推荐）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7468263" y="3360101"/>
            <a:ext cx="2475837" cy="1076608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基于【用户搜索问题】，基于大模型推理用户可能还想问的关联问题，引导客户在搜索场景（可以按需针对常用问题推理关联问题在后台进行专家修订），持续互动，创造流量变现机会点（搜索+推荐）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468263" y="4583973"/>
            <a:ext cx="2475837" cy="681903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基于【用户搜索问题】大模型推理的用户意图，从看点资讯库（搜索+推荐）中关联资讯TOP N图文+短视频等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7468263" y="5542041"/>
            <a:ext cx="2475837" cy="1046037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基于【用户搜索问题】大模型推理的用户意图，并智能结合客户的属性标签（如年龄、常住地、风险测评结果等），从产品库中自动搜索客户可能想要的其他产品（搜索+推荐）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" name="Connector 14"/>
          <p:cNvCxnSpPr/>
          <p:nvPr/>
        </p:nvCxnSpPr>
        <p:spPr>
          <a:xfrm>
            <a:off x="7082385" y="2740425"/>
            <a:ext cx="385878" cy="0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5" name="Connector 15"/>
          <p:cNvCxnSpPr/>
          <p:nvPr/>
        </p:nvCxnSpPr>
        <p:spPr>
          <a:xfrm>
            <a:off x="7082385" y="3957741"/>
            <a:ext cx="393418" cy="343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6" name="Connector 16"/>
          <p:cNvCxnSpPr/>
          <p:nvPr/>
        </p:nvCxnSpPr>
        <p:spPr>
          <a:xfrm>
            <a:off x="7074845" y="4949847"/>
            <a:ext cx="393418" cy="343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" name="Connector 17"/>
          <p:cNvCxnSpPr/>
          <p:nvPr/>
        </p:nvCxnSpPr>
        <p:spPr>
          <a:xfrm>
            <a:off x="7074845" y="6077010"/>
            <a:ext cx="393418" cy="343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" name="AutoShape 18"/>
          <p:cNvSpPr/>
          <p:nvPr/>
        </p:nvSpPr>
        <p:spPr>
          <a:xfrm>
            <a:off x="10230465" y="2414682"/>
            <a:ext cx="1439078" cy="4044054"/>
          </a:xfrm>
          <a:prstGeom prst="roundRect">
            <a:avLst>
              <a:gd name="adj" fmla="val 16666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核心思想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：基于新的基于大模型的搜推一体化引擎，能有效解决输出结果更贴近用户意图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522456" y="1326305"/>
            <a:ext cx="4186091" cy="471488"/>
          </a:xfrm>
          <a:prstGeom prst="roundRect">
            <a:avLst>
              <a:gd name="adj" fmla="val 16666"/>
            </a:avLst>
          </a:prstGeom>
          <a:solidFill>
            <a:srgbClr val="FFFFFF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基于NLP分词：【消费】、【贷】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5522730" y="1330987"/>
            <a:ext cx="6146813" cy="466805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基于大模型推理：【消费贷产品咨询】、【消费贷产品对比】、【消费贷申请】、【消费贷还款咨询】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457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搜推引擎算法服务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驱动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下一代超级APP</a:t>
            </a:r>
            <a:endParaRPr lang="en-US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9392" y="983888"/>
            <a:ext cx="2414631" cy="5229538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482600" y="983888"/>
            <a:ext cx="2283897" cy="777097"/>
          </a:xfrm>
          <a:prstGeom prst="roundRect">
            <a:avLst>
              <a:gd name="adj" fmla="val 2508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手机银行功能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82599" y="2731485"/>
            <a:ext cx="2283897" cy="777097"/>
          </a:xfrm>
          <a:prstGeom prst="roundRect">
            <a:avLst>
              <a:gd name="adj" fmla="val 2508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资讯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82599" y="3605459"/>
            <a:ext cx="2283897" cy="777097"/>
          </a:xfrm>
          <a:prstGeom prst="roundRect">
            <a:avLst>
              <a:gd name="adj" fmla="val 2508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活动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82598" y="4500633"/>
            <a:ext cx="2283897" cy="777097"/>
          </a:xfrm>
          <a:prstGeom prst="roundRect">
            <a:avLst>
              <a:gd name="adj" fmla="val 2508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商品 / 优惠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82597" y="5444496"/>
            <a:ext cx="2283897" cy="777097"/>
          </a:xfrm>
          <a:prstGeom prst="roundRect">
            <a:avLst>
              <a:gd name="adj" fmla="val 2508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商家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82597" y="1846318"/>
            <a:ext cx="2283897" cy="777097"/>
          </a:xfrm>
          <a:prstGeom prst="roundRect">
            <a:avLst>
              <a:gd name="adj" fmla="val 2508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产品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807266" y="1298798"/>
            <a:ext cx="1007588" cy="215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2819149" y="2134003"/>
            <a:ext cx="1007588" cy="215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2807266" y="3012285"/>
            <a:ext cx="1007588" cy="215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2807266" y="3847490"/>
            <a:ext cx="1007588" cy="215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2807266" y="4781433"/>
            <a:ext cx="1007588" cy="215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2807266" y="5725296"/>
            <a:ext cx="1007588" cy="215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DF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2913617" y="2965233"/>
            <a:ext cx="736528" cy="30777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卡片化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6533923" y="979404"/>
            <a:ext cx="5266044" cy="5229538"/>
          </a:xfrm>
          <a:prstGeom prst="roundRect">
            <a:avLst>
              <a:gd name="adj" fmla="val 2507"/>
            </a:avLst>
          </a:prstGeom>
          <a:solidFill>
            <a:srgbClr val="D0E0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搜推引擎算法服务赋能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922067" y="2060869"/>
            <a:ext cx="736528" cy="30777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卡片化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2922067" y="1243364"/>
            <a:ext cx="736528" cy="30777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卡片化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2902964" y="3792339"/>
            <a:ext cx="736528" cy="30777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卡片化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902964" y="4735291"/>
            <a:ext cx="736528" cy="30777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卡片化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2902964" y="5678243"/>
            <a:ext cx="736528" cy="30777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卡片化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6759602" y="2237852"/>
            <a:ext cx="2253967" cy="1257983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首页卡片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个性化混推</a:t>
            </a:r>
          </a:p>
        </p:txBody>
      </p:sp>
      <p:sp>
        <p:nvSpPr>
          <p:cNvPr id="24" name="AutoShape 24"/>
          <p:cNvSpPr/>
          <p:nvPr/>
        </p:nvSpPr>
        <p:spPr>
          <a:xfrm>
            <a:off x="9364725" y="2237851"/>
            <a:ext cx="2253967" cy="1257983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打造用户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个性化体验</a:t>
            </a:r>
          </a:p>
        </p:txBody>
      </p:sp>
      <p:sp>
        <p:nvSpPr>
          <p:cNvPr id="25" name="AutoShape 25"/>
          <p:cNvSpPr/>
          <p:nvPr/>
        </p:nvSpPr>
        <p:spPr>
          <a:xfrm>
            <a:off x="6759602" y="3788060"/>
            <a:ext cx="2253967" cy="1257983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基于用户搜索、用户点击行为、消费行为等多种数据，预测用户意图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9364725" y="3788059"/>
            <a:ext cx="2253967" cy="1257983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将产品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活动推荐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DB-GB"/>
              </a:rPr>
              <a:t>平滑植入混推结果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DB-GB"/>
            </a:endParaRPr>
          </a:p>
        </p:txBody>
      </p:sp>
    </p:spTree>
    <p:extLst>
      <p:ext uri="{BB962C8B-B14F-4D97-AF65-F5344CB8AC3E}">
        <p14:creationId xmlns:p14="http://schemas.microsoft.com/office/powerpoint/2010/main" val="250778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4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b="1" i="0" u="none" strike="noStrike" dirty="0">
                <a:solidFill>
                  <a:schemeClr val="tx1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洞察用户需求 增强用户体验</a:t>
            </a:r>
            <a:r>
              <a:rPr lang="zh-CN" altLang="en-US" sz="2400" i="0" u="none" strike="noStrike" dirty="0">
                <a:solidFill>
                  <a:schemeClr val="tx1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的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指导思想源于监管要求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79108" y="987213"/>
            <a:ext cx="10433785" cy="5354951"/>
            <a:chOff x="879108" y="987213"/>
            <a:chExt cx="10433785" cy="5354951"/>
          </a:xfrm>
        </p:grpSpPr>
        <p:sp>
          <p:nvSpPr>
            <p:cNvPr id="4" name="Freeform 4"/>
            <p:cNvSpPr/>
            <p:nvPr/>
          </p:nvSpPr>
          <p:spPr>
            <a:xfrm flipV="1">
              <a:off x="879108" y="987213"/>
              <a:ext cx="10433785" cy="2493217"/>
            </a:xfrm>
            <a:custGeom>
              <a:avLst/>
              <a:gdLst/>
              <a:ahLst/>
              <a:cxnLst/>
              <a:rect l="l" t="t" r="r" b="b"/>
              <a:pathLst>
                <a:path w="10433785" h="2493217">
                  <a:moveTo>
                    <a:pt x="10330758" y="2493217"/>
                  </a:moveTo>
                  <a:lnTo>
                    <a:pt x="103027" y="2493217"/>
                  </a:lnTo>
                  <a:cubicBezTo>
                    <a:pt x="46126" y="2493217"/>
                    <a:pt x="0" y="2447091"/>
                    <a:pt x="0" y="2390190"/>
                  </a:cubicBezTo>
                  <a:lnTo>
                    <a:pt x="0" y="402308"/>
                  </a:lnTo>
                  <a:cubicBezTo>
                    <a:pt x="0" y="345408"/>
                    <a:pt x="46126" y="299281"/>
                    <a:pt x="103027" y="299281"/>
                  </a:cubicBezTo>
                  <a:lnTo>
                    <a:pt x="909552" y="299281"/>
                  </a:lnTo>
                  <a:lnTo>
                    <a:pt x="909552" y="0"/>
                  </a:lnTo>
                  <a:lnTo>
                    <a:pt x="1724055" y="299281"/>
                  </a:lnTo>
                  <a:lnTo>
                    <a:pt x="10330758" y="299281"/>
                  </a:lnTo>
                  <a:cubicBezTo>
                    <a:pt x="10387658" y="299281"/>
                    <a:pt x="10433785" y="345408"/>
                    <a:pt x="10433785" y="402308"/>
                  </a:cubicBezTo>
                  <a:lnTo>
                    <a:pt x="10433785" y="2390190"/>
                  </a:lnTo>
                  <a:cubicBezTo>
                    <a:pt x="10433785" y="2447091"/>
                    <a:pt x="10387658" y="2493217"/>
                    <a:pt x="10330758" y="2493217"/>
                  </a:cubicBezTo>
                  <a:close/>
                </a:path>
              </a:pathLst>
            </a:custGeom>
            <a:solidFill>
              <a:srgbClr val="4472C4">
                <a:alpha val="7000"/>
              </a:srgbClr>
            </a:solidFill>
            <a:ln w="25400" cap="flat">
              <a:solidFill>
                <a:srgbClr val="4472C4">
                  <a:alpha val="28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10800000">
              <a:off x="879108" y="3859731"/>
              <a:ext cx="10433785" cy="2482433"/>
            </a:xfrm>
            <a:custGeom>
              <a:avLst/>
              <a:gdLst/>
              <a:ahLst/>
              <a:cxnLst/>
              <a:rect l="l" t="t" r="r" b="b"/>
              <a:pathLst>
                <a:path w="10433785" h="2482433">
                  <a:moveTo>
                    <a:pt x="103027" y="2482433"/>
                  </a:moveTo>
                  <a:lnTo>
                    <a:pt x="10330758" y="2482433"/>
                  </a:lnTo>
                  <a:cubicBezTo>
                    <a:pt x="10387658" y="2482433"/>
                    <a:pt x="10433785" y="2436306"/>
                    <a:pt x="10433785" y="2379406"/>
                  </a:cubicBezTo>
                  <a:lnTo>
                    <a:pt x="10433785" y="391524"/>
                  </a:lnTo>
                  <a:cubicBezTo>
                    <a:pt x="10433785" y="334623"/>
                    <a:pt x="10387658" y="288497"/>
                    <a:pt x="10330758" y="288497"/>
                  </a:cubicBezTo>
                  <a:lnTo>
                    <a:pt x="1592955" y="288497"/>
                  </a:lnTo>
                  <a:lnTo>
                    <a:pt x="807800" y="0"/>
                  </a:lnTo>
                  <a:lnTo>
                    <a:pt x="807800" y="288497"/>
                  </a:lnTo>
                  <a:lnTo>
                    <a:pt x="103027" y="288497"/>
                  </a:lnTo>
                  <a:cubicBezTo>
                    <a:pt x="46126" y="288497"/>
                    <a:pt x="0" y="334623"/>
                    <a:pt x="0" y="391524"/>
                  </a:cubicBezTo>
                  <a:lnTo>
                    <a:pt x="0" y="2379406"/>
                  </a:lnTo>
                  <a:cubicBezTo>
                    <a:pt x="0" y="2436306"/>
                    <a:pt x="46126" y="2482433"/>
                    <a:pt x="103027" y="2482433"/>
                  </a:cubicBezTo>
                  <a:close/>
                </a:path>
              </a:pathLst>
            </a:custGeom>
            <a:solidFill>
              <a:srgbClr val="4472C4">
                <a:alpha val="7000"/>
              </a:srgbClr>
            </a:solidFill>
            <a:ln w="25400" cap="flat">
              <a:solidFill>
                <a:srgbClr val="4472C4">
                  <a:alpha val="28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261987" y="1084982"/>
              <a:ext cx="9501187" cy="458908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《金融科技发展规划（2022—2025年）》——中国人民银行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991053" y="1607393"/>
              <a:ext cx="9501187" cy="1249188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......在活客方面，合法合规运用大数据、跨媒体分析推理等技术盘活企业数据资产，</a:t>
              </a: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6E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洞察客户行为偏好和真实金融需求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，......智能推送</a:t>
              </a: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客户所想所需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的金融产品、理财知识和服务信息，向客户提供不针对其个人特征的营销内容、产品选项、搜索结果等，探索推动营销服务向智能化、人性化转变，提升客户活跃度......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1261987" y="4022916"/>
              <a:ext cx="9501187" cy="458908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《关于银行业保险业数字化转型的指导意见》——原中国银保监会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991053" y="4545327"/>
              <a:ext cx="9501187" cy="953723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充分利用科技手段开展个人金融产品营销和服务，拓展线上渠道，丰富服务场景，加强线上线下业务协同。构建面向互联网客群的经营管理体系，</a:t>
              </a: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6E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强化客户体验管理，增强线上客户需求洞察能力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微软雅黑"/>
                </a:rPr>
                <a:t>，推动营销、交易、服务、风控线上化智能化。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4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场景2：</a:t>
            </a:r>
            <a:b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</a:b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基于客户意图+个性化PUSH+搜推联动运营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62666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基于客户意图+个性化PUSH+搜推联动运营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用户感知侧：获取符合用户意图与需求的服务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786" y="1217547"/>
            <a:ext cx="2529970" cy="5326061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59499" y="1189289"/>
            <a:ext cx="3540824" cy="535431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3403064" y="1189289"/>
            <a:ext cx="2195128" cy="35394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第一步：借助个性化PUSH，基于客户意图创造互动，引导用户回到手机银行APP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算法驱动的个性化PUSH目的：将用户引流回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借助算法，针对有特定意图的客户，发送个性化文案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吸引客户点击，并回到手机银行APP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创造了一次MAU</a:t>
            </a:r>
          </a:p>
        </p:txBody>
      </p:sp>
      <p:sp>
        <p:nvSpPr>
          <p:cNvPr id="6" name="AutoShape 6"/>
          <p:cNvSpPr/>
          <p:nvPr/>
        </p:nvSpPr>
        <p:spPr>
          <a:xfrm>
            <a:off x="9193802" y="1217546"/>
            <a:ext cx="2286411" cy="403187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第二步：基于搜推一体化技术，模拟使用【消费贷产品咨询】作为搜索词，生成一份基于客户意图的搜推结果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吸引用户停留互动（了解、激发产品购买），带动变现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基于用户意图；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借助搜推一体技术，智能生成个性化搜推结果页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通过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【猜你可能还想问】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，培育用户使用搜一搜的习惯</a:t>
            </a:r>
          </a:p>
        </p:txBody>
      </p:sp>
    </p:spTree>
    <p:extLst>
      <p:ext uri="{BB962C8B-B14F-4D97-AF65-F5344CB8AC3E}">
        <p14:creationId xmlns:p14="http://schemas.microsoft.com/office/powerpoint/2010/main" val="1012339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基于客户意图+个性化PUSH+搜推联动运营</a:t>
            </a:r>
            <a:b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行方运营侧：可基于用户意图配置算法驱动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PUSH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个性化运营</a:t>
            </a:r>
            <a:endParaRPr lang="en-US" sz="20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50936" y="1359290"/>
            <a:ext cx="5153740" cy="2813414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24" y="1386445"/>
            <a:ext cx="5015816" cy="2748842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936" y="4425478"/>
            <a:ext cx="5153740" cy="2296744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787324" y="4247002"/>
            <a:ext cx="5015816" cy="132343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对于上图的示例：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针对客户有如下意图：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【消费贷产品咨询】、【消费贷办理】、【消费贷能贷多少】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且最近没有办理过消费贷申贷的客户</a:t>
            </a:r>
          </a:p>
        </p:txBody>
      </p:sp>
      <p:sp>
        <p:nvSpPr>
          <p:cNvPr id="7" name="AutoShape 7"/>
          <p:cNvSpPr/>
          <p:nvPr/>
        </p:nvSpPr>
        <p:spPr>
          <a:xfrm>
            <a:off x="787324" y="1149823"/>
            <a:ext cx="4351877" cy="39492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1-对用户意图进行捕捉、沉淀、筛选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250936" y="1150634"/>
            <a:ext cx="4697694" cy="39492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2-针对不同意图，配置PUSH候选文案库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250936" y="4247002"/>
            <a:ext cx="4697694" cy="39492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3-配置自动化营销算法推送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353836" y="2617363"/>
            <a:ext cx="2123459" cy="196389"/>
          </a:xfrm>
          <a:prstGeom prst="roundRect">
            <a:avLst>
              <a:gd name="adj" fmla="val 16667"/>
            </a:avLst>
          </a:prstGeom>
          <a:noFill/>
          <a:ln w="12700" cap="flat">
            <a:solidFill>
              <a:srgbClr val="FF0000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853094" y="1969892"/>
            <a:ext cx="1963893" cy="270035"/>
          </a:xfrm>
          <a:prstGeom prst="roundRect">
            <a:avLst>
              <a:gd name="adj" fmla="val 16667"/>
            </a:avLst>
          </a:prstGeom>
          <a:noFill/>
          <a:ln w="12700" cap="flat">
            <a:solidFill>
              <a:srgbClr val="FF0000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5444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场景3：算法驱动线上资源位运营与变现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3472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xfrm>
            <a:off x="482600" y="310030"/>
            <a:ext cx="935701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1" i="0" u="none" strike="noStrike" spc="0">
                <a:solidFill>
                  <a:srgbClr val="485581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/>
              </a:rPr>
              <a:t>案例</a:t>
            </a:r>
            <a:r>
              <a:rPr lang="en-US" sz="20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：</a:t>
            </a:r>
            <a:r>
              <a:rPr lang="en-US" sz="2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助力银行升级算法驱动资源位运营，提升流量变现效率</a:t>
            </a:r>
            <a:endParaRPr lang="en-US" sz="2400" b="0" i="0" u="none" strike="noStrik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2451" y="820242"/>
            <a:ext cx="2723710" cy="5700926"/>
          </a:xfrm>
          <a:prstGeom prst="rect">
            <a:avLst/>
          </a:prstGeom>
          <a:ln w="12700">
            <a:solidFill>
              <a:srgbClr val="808080">
                <a:alpha val="100000"/>
              </a:srgbClr>
            </a:solidFill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9780" y="820242"/>
            <a:ext cx="2879021" cy="5721131"/>
          </a:xfrm>
          <a:prstGeom prst="rect">
            <a:avLst/>
          </a:prstGeom>
          <a:ln w="12700">
            <a:solidFill>
              <a:srgbClr val="808080">
                <a:alpha val="100000"/>
              </a:srgbClr>
            </a:solidFill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7012068" y="820242"/>
            <a:ext cx="5038165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现有营销平台驱动本场景痛点：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281009" y="1256529"/>
            <a:ext cx="4516575" cy="2370512"/>
            <a:chOff x="7281009" y="1256529"/>
            <a:chExt cx="4516575" cy="2370512"/>
          </a:xfrm>
        </p:grpSpPr>
        <p:sp>
          <p:nvSpPr>
            <p:cNvPr id="7" name="AutoShape 7"/>
            <p:cNvSpPr/>
            <p:nvPr/>
          </p:nvSpPr>
          <p:spPr>
            <a:xfrm>
              <a:off x="7281009" y="1256529"/>
              <a:ext cx="2139577" cy="1086144"/>
            </a:xfrm>
            <a:prstGeom prst="roundRect">
              <a:avLst>
                <a:gd name="adj" fmla="val 10167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lang="en-US" dirty="0" err="1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人工规则</a:t>
              </a:r>
              <a:endPara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6666"/>
                </a:lnSpc>
              </a:pPr>
              <a:r>
                <a:rPr lang="en-US" dirty="0" err="1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配置效率低</a:t>
              </a:r>
              <a:endPara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9658007" y="1256529"/>
              <a:ext cx="2139577" cy="1086144"/>
            </a:xfrm>
            <a:prstGeom prst="roundRect">
              <a:avLst>
                <a:gd name="adj" fmla="val 11167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lang="en-US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效果差</a:t>
              </a:r>
              <a:endParaRPr lang="en-US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6666"/>
                </a:lnSpc>
              </a:pPr>
              <a:r>
                <a:rPr lang="en-US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点击率低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7281009" y="2540897"/>
              <a:ext cx="2139577" cy="1086144"/>
            </a:xfrm>
            <a:prstGeom prst="roundRect">
              <a:avLst>
                <a:gd name="adj" fmla="val 12667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lang="en-US" dirty="0" err="1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行内用户标签数据较多，缺乏行业经验对用户特征进行有效的评估和选取</a:t>
              </a:r>
              <a:endPara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658007" y="2540897"/>
              <a:ext cx="2139577" cy="1086144"/>
            </a:xfrm>
            <a:prstGeom prst="roundRect">
              <a:avLst>
                <a:gd name="adj" fmla="val 9666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lnSpc>
                  <a:spcPct val="116666"/>
                </a:lnSpc>
              </a:pPr>
              <a:r>
                <a:rPr lang="en-US" dirty="0" err="1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急需引入先进</a:t>
              </a:r>
              <a:endPara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16666"/>
                </a:lnSpc>
              </a:pPr>
              <a:r>
                <a:rPr lang="en-US" dirty="0" err="1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算法运营赋能</a:t>
              </a:r>
              <a:endPara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endParaRPr>
            </a:p>
            <a:p>
              <a:pPr algn="ctr">
                <a:lnSpc>
                  <a:spcPct val="116666"/>
                </a:lnSpc>
              </a:pPr>
              <a:r>
                <a:rPr lang="en-US" dirty="0" err="1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等线"/>
                </a:rPr>
                <a:t>流量经营变现</a:t>
              </a:r>
              <a:endPara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7073950" y="3738846"/>
            <a:ext cx="5038165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火山平台引入后：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281009" y="4234660"/>
            <a:ext cx="2139577" cy="1086422"/>
          </a:xfrm>
          <a:prstGeom prst="roundRect">
            <a:avLst>
              <a:gd name="adj" fmla="val 12666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算法驱动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资源位运营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9658007" y="4234660"/>
            <a:ext cx="2139577" cy="1086422"/>
          </a:xfrm>
          <a:prstGeom prst="roundRect">
            <a:avLst>
              <a:gd name="adj" fmla="val 9667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点击率优化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6666"/>
              </a:lnSpc>
            </a:pPr>
            <a:r>
              <a:rPr lang="en-US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+100%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281009" y="5485086"/>
            <a:ext cx="2139577" cy="1086422"/>
          </a:xfrm>
          <a:prstGeom prst="roundRect">
            <a:avLst>
              <a:gd name="adj" fmla="val 12666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作为大零售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公用算法运营平台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9658007" y="5485086"/>
            <a:ext cx="2139577" cy="1086422"/>
          </a:xfrm>
          <a:prstGeom prst="roundRect">
            <a:avLst>
              <a:gd name="adj" fmla="val 9667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在更多部门场景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6666"/>
              </a:lnSpc>
            </a:pPr>
            <a:r>
              <a:rPr lang="en-US" dirty="0" err="1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中推广应用算法运营</a:t>
            </a:r>
            <a:endParaRPr lang="en-US" dirty="0">
              <a:solidFill>
                <a:srgbClr val="1664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980855" y="3061953"/>
            <a:ext cx="2489858" cy="1787858"/>
            <a:chOff x="3980855" y="3061953"/>
            <a:chExt cx="2489858" cy="17878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0855" y="3061953"/>
              <a:ext cx="2489858" cy="1787858"/>
            </a:xfrm>
            <a:prstGeom prst="rect">
              <a:avLst/>
            </a:prstGeom>
            <a:ln w="25400">
              <a:noFill/>
              <a:prstDash val="solid"/>
            </a:ln>
          </p:spPr>
        </p:pic>
        <p:sp>
          <p:nvSpPr>
            <p:cNvPr id="18" name="AutoShape 18"/>
            <p:cNvSpPr/>
            <p:nvPr/>
          </p:nvSpPr>
          <p:spPr>
            <a:xfrm>
              <a:off x="3980855" y="3061953"/>
              <a:ext cx="2489858" cy="1787858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   借组个推算法，从100+活动库中，精选最可能带来点击/转化的TOP3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</p:grpSp>
      <p:cxnSp>
        <p:nvCxnSpPr>
          <p:cNvPr id="19" name="Connector 19"/>
          <p:cNvCxnSpPr/>
          <p:nvPr/>
        </p:nvCxnSpPr>
        <p:spPr>
          <a:xfrm flipV="1">
            <a:off x="5225784" y="2700288"/>
            <a:ext cx="0" cy="463887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20" name="Group 20"/>
          <p:cNvGrpSpPr/>
          <p:nvPr/>
        </p:nvGrpSpPr>
        <p:grpSpPr>
          <a:xfrm>
            <a:off x="1643397" y="5211476"/>
            <a:ext cx="2489858" cy="1787858"/>
            <a:chOff x="1643397" y="5211476"/>
            <a:chExt cx="2489858" cy="178785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397" y="5211476"/>
              <a:ext cx="2489858" cy="1787858"/>
            </a:xfrm>
            <a:prstGeom prst="rect">
              <a:avLst/>
            </a:prstGeom>
            <a:ln w="25400">
              <a:noFill/>
              <a:prstDash val="solid"/>
            </a:ln>
          </p:spPr>
        </p:pic>
        <p:sp>
          <p:nvSpPr>
            <p:cNvPr id="22" name="AutoShape 22"/>
            <p:cNvSpPr/>
            <p:nvPr/>
          </p:nvSpPr>
          <p:spPr>
            <a:xfrm>
              <a:off x="1643397" y="5211476"/>
              <a:ext cx="2489858" cy="1787858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消费权益/优惠券搜索，推荐最可能带来点击/消费转化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</p:grpSp>
      <p:cxnSp>
        <p:nvCxnSpPr>
          <p:cNvPr id="23" name="Connector 23"/>
          <p:cNvCxnSpPr/>
          <p:nvPr/>
        </p:nvCxnSpPr>
        <p:spPr>
          <a:xfrm flipV="1">
            <a:off x="2888326" y="4777871"/>
            <a:ext cx="0" cy="463887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94709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6" hasCustomPrompt="1"/>
          </p:nvPr>
        </p:nvSpPr>
        <p:spPr>
          <a:xfrm>
            <a:off x="835344" y="2712905"/>
            <a:ext cx="10646130" cy="1768260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i="0" u="none" strike="noStrike" dirty="0">
                <a:solidFill>
                  <a:schemeClr val="tx1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场景4：</a:t>
            </a:r>
            <a:r>
              <a:rPr lang="en-US" sz="40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将智能推荐算法服务API接入</a:t>
            </a:r>
            <a:br>
              <a:rPr lang="en-US" sz="40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400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到客服</a:t>
            </a:r>
            <a:r>
              <a:rPr lang="en-US" sz="40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/</a:t>
            </a:r>
            <a:r>
              <a:rPr lang="en-US" sz="400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客户经理营销场景</a:t>
            </a:r>
            <a:endParaRPr lang="en-US" sz="4000" i="0" u="none" strike="noStrike" dirty="0">
              <a:solidFill>
                <a:schemeClr val="tx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微软雅黑"/>
                <a:ea typeface="微软雅黑"/>
                <a:cs typeface="微软雅黑"/>
                <a:sym typeface="微软雅黑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78357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核心智能算法服务API，接入到线下场景</a:t>
            </a:r>
            <a:endParaRPr lang="en-US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2420" y="1298798"/>
            <a:ext cx="11310603" cy="3477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由于智能算法通过API接入，并打通推荐结果点击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/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购买等行为事件回流，用得场景越多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推荐得将精准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。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12F81211-F890-7F60-B2F7-99B4AE2F49AB}"/>
              </a:ext>
            </a:extLst>
          </p:cNvPr>
          <p:cNvSpPr/>
          <p:nvPr/>
        </p:nvSpPr>
        <p:spPr>
          <a:xfrm>
            <a:off x="1314450" y="2579566"/>
            <a:ext cx="3555470" cy="1146418"/>
          </a:xfrm>
          <a:prstGeom prst="roundRect">
            <a:avLst>
              <a:gd name="adj" fmla="val 16666"/>
            </a:avLst>
          </a:prstGeom>
          <a:gradFill rotWithShape="1">
            <a:gsLst>
              <a:gs pos="34999">
                <a:srgbClr val="73A2FF">
                  <a:alpha val="100000"/>
                </a:srgbClr>
              </a:gs>
              <a:gs pos="100000">
                <a:srgbClr val="1664FF">
                  <a:alpha val="100000"/>
                </a:srgbClr>
              </a:gs>
            </a:gsLst>
            <a:lin ang="8100000"/>
          </a:gradFill>
          <a:ln w="12700" cap="flat">
            <a:noFill/>
            <a:prstDash val="solid"/>
          </a:ln>
          <a:effectLst>
            <a:outerShdw blurRad="368300" dist="127000" dir="7800000" sx="98000" sy="98000" algn="tl" rotWithShape="0">
              <a:srgbClr val="1664FF">
                <a:alpha val="40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zh-CN" altLang="en-US" sz="1800" b="1" i="0" u="none" strike="noStrike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以搜推引擎为零售中枢</a:t>
            </a:r>
            <a:endParaRPr lang="en-US" altLang="zh-CN" sz="1800" b="1" i="0" u="none" strike="noStrike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indent="0" algn="ctr">
              <a:lnSpc>
                <a:spcPct val="100000"/>
              </a:lnSpc>
              <a:defRPr/>
            </a:pPr>
            <a:r>
              <a:rPr lang="zh-CN" altLang="en-US" sz="18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通过对</a:t>
            </a:r>
            <a:r>
              <a:rPr lang="zh-CN" altLang="en-US" sz="1800" i="0" u="none" strike="noStrike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客户意图的理解贯穿所有线上线下场景，匹配各类服务</a:t>
            </a:r>
            <a:endParaRPr lang="en-US" sz="1800" i="0" u="none" strike="noStrike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8762C0-280D-C95D-8CEE-70A59CBF43FC}"/>
              </a:ext>
            </a:extLst>
          </p:cNvPr>
          <p:cNvSpPr txBox="1"/>
          <p:nvPr/>
        </p:nvSpPr>
        <p:spPr>
          <a:xfrm>
            <a:off x="5906466" y="2210466"/>
            <a:ext cx="5705406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客户经理营销场景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客服场景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/>
              <a:sym typeface="等线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线下网点，柜员办理业务的一句话营销场景等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/>
              <a:sym typeface="等线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…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EFB472-1E82-1C4C-6A0D-7EE2829CDB1E}"/>
              </a:ext>
            </a:extLst>
          </p:cNvPr>
          <p:cNvGrpSpPr/>
          <p:nvPr/>
        </p:nvGrpSpPr>
        <p:grpSpPr>
          <a:xfrm>
            <a:off x="713108" y="4500448"/>
            <a:ext cx="4758154" cy="1652031"/>
            <a:chOff x="717798" y="4891577"/>
            <a:chExt cx="4758154" cy="2551860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E98CAE43-F6DD-3A0E-EC81-C58F0385E322}"/>
                </a:ext>
              </a:extLst>
            </p:cNvPr>
            <p:cNvSpPr/>
            <p:nvPr/>
          </p:nvSpPr>
          <p:spPr>
            <a:xfrm>
              <a:off x="717799" y="4891578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手机银行功能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760DBFDB-B4C2-BCFD-C12E-4FC4762183DB}"/>
                </a:ext>
              </a:extLst>
            </p:cNvPr>
            <p:cNvSpPr/>
            <p:nvPr/>
          </p:nvSpPr>
          <p:spPr>
            <a:xfrm>
              <a:off x="717798" y="5774338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资讯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50A0A580-CC61-8DF0-DC29-BA9BB0E71E0D}"/>
                </a:ext>
              </a:extLst>
            </p:cNvPr>
            <p:cNvSpPr/>
            <p:nvPr/>
          </p:nvSpPr>
          <p:spPr>
            <a:xfrm>
              <a:off x="3192055" y="5783578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活动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7870E4B-8169-1246-C0BD-3F841CFB78AB}"/>
                </a:ext>
              </a:extLst>
            </p:cNvPr>
            <p:cNvSpPr/>
            <p:nvPr/>
          </p:nvSpPr>
          <p:spPr>
            <a:xfrm>
              <a:off x="717798" y="6666340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商品 / 优惠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422AC428-DF4A-6881-EC7E-85703F4252E2}"/>
                </a:ext>
              </a:extLst>
            </p:cNvPr>
            <p:cNvSpPr/>
            <p:nvPr/>
          </p:nvSpPr>
          <p:spPr>
            <a:xfrm>
              <a:off x="3192055" y="6666340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商家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E9D7F2FD-E6D3-2BC6-4A71-41942AF0D351}"/>
                </a:ext>
              </a:extLst>
            </p:cNvPr>
            <p:cNvSpPr/>
            <p:nvPr/>
          </p:nvSpPr>
          <p:spPr>
            <a:xfrm>
              <a:off x="3192055" y="4891577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产品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107C0F3-4C28-DD68-2756-1BDB28A9A983}"/>
              </a:ext>
            </a:extLst>
          </p:cNvPr>
          <p:cNvGrpSpPr/>
          <p:nvPr/>
        </p:nvGrpSpPr>
        <p:grpSpPr>
          <a:xfrm rot="16200000">
            <a:off x="2865663" y="3788035"/>
            <a:ext cx="453043" cy="614097"/>
            <a:chOff x="17106900" y="-317505"/>
            <a:chExt cx="1593458" cy="2159924"/>
          </a:xfrm>
        </p:grpSpPr>
        <p:sp>
          <p:nvSpPr>
            <p:cNvPr id="16" name="任意多边形: 形状 158">
              <a:extLst>
                <a:ext uri="{FF2B5EF4-FFF2-40B4-BE49-F238E27FC236}">
                  <a16:creationId xmlns:a16="http://schemas.microsoft.com/office/drawing/2014/main" id="{3A19C42E-2C4C-2E44-8C16-0269195BFD94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id="{1ACC55C4-AAAD-B56C-E63E-9D932A848129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A49FA-2397-7463-7E37-CCE8218CF790}"/>
              </a:ext>
            </a:extLst>
          </p:cNvPr>
          <p:cNvGrpSpPr/>
          <p:nvPr/>
        </p:nvGrpSpPr>
        <p:grpSpPr>
          <a:xfrm>
            <a:off x="5191174" y="2845726"/>
            <a:ext cx="453043" cy="614097"/>
            <a:chOff x="17106900" y="-317505"/>
            <a:chExt cx="1593458" cy="2159924"/>
          </a:xfrm>
        </p:grpSpPr>
        <p:sp>
          <p:nvSpPr>
            <p:cNvPr id="19" name="任意多边形: 形状 158">
              <a:extLst>
                <a:ext uri="{FF2B5EF4-FFF2-40B4-BE49-F238E27FC236}">
                  <a16:creationId xmlns:a16="http://schemas.microsoft.com/office/drawing/2014/main" id="{39C1483F-A4EF-CB22-F15B-F39E60F2E51A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任意多边形: 形状 159">
              <a:extLst>
                <a:ext uri="{FF2B5EF4-FFF2-40B4-BE49-F238E27FC236}">
                  <a16:creationId xmlns:a16="http://schemas.microsoft.com/office/drawing/2014/main" id="{29305274-9BA9-F174-F932-73B8506F1452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750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04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3101988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技术架构</a:t>
            </a:r>
            <a:endParaRPr lang="en-US" sz="32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>
              <a:lnSpc>
                <a:spcPct val="91666"/>
              </a:lnSpc>
              <a:buNone/>
            </a:pPr>
            <a:r>
              <a:rPr lang="en-US" altLang="zh-CN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系统架构</a:t>
            </a:r>
            <a:endParaRPr lang="en-US" altLang="zh-CN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68E77C-D67E-0955-EE91-A0F81482CD61}"/>
              </a:ext>
            </a:extLst>
          </p:cNvPr>
          <p:cNvSpPr/>
          <p:nvPr/>
        </p:nvSpPr>
        <p:spPr>
          <a:xfrm>
            <a:off x="757380" y="3703782"/>
            <a:ext cx="7177252" cy="155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5" name="圆角矩形 162">
            <a:extLst>
              <a:ext uri="{FF2B5EF4-FFF2-40B4-BE49-F238E27FC236}">
                <a16:creationId xmlns:a16="http://schemas.microsoft.com/office/drawing/2014/main" id="{F9892C39-1236-9A5A-F553-5140D0DFC9BC}"/>
              </a:ext>
            </a:extLst>
          </p:cNvPr>
          <p:cNvSpPr/>
          <p:nvPr/>
        </p:nvSpPr>
        <p:spPr>
          <a:xfrm>
            <a:off x="856669" y="4678323"/>
            <a:ext cx="5309915" cy="508387"/>
          </a:xfrm>
          <a:prstGeom prst="roundRect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6B5EF40-9976-A177-9FFD-F7E756ACFFD5}"/>
              </a:ext>
            </a:extLst>
          </p:cNvPr>
          <p:cNvSpPr/>
          <p:nvPr/>
        </p:nvSpPr>
        <p:spPr>
          <a:xfrm>
            <a:off x="234333" y="965318"/>
            <a:ext cx="11487783" cy="1868790"/>
          </a:xfrm>
          <a:prstGeom prst="rect">
            <a:avLst/>
          </a:prstGeom>
          <a:noFill/>
          <a:ln w="12700" cap="flat" cmpd="sng">
            <a:solidFill>
              <a:srgbClr val="5B9BD5">
                <a:alpha val="100000"/>
              </a:srgbClr>
            </a:solidFill>
            <a:prstDash val="sysDash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7" name="AutoShape 58">
            <a:extLst>
              <a:ext uri="{FF2B5EF4-FFF2-40B4-BE49-F238E27FC236}">
                <a16:creationId xmlns:a16="http://schemas.microsoft.com/office/drawing/2014/main" id="{778EF490-0C45-F56D-FF86-8C565F0A5498}"/>
              </a:ext>
            </a:extLst>
          </p:cNvPr>
          <p:cNvSpPr/>
          <p:nvPr/>
        </p:nvSpPr>
        <p:spPr>
          <a:xfrm>
            <a:off x="234333" y="2937164"/>
            <a:ext cx="11487783" cy="2480881"/>
          </a:xfrm>
          <a:prstGeom prst="rect">
            <a:avLst/>
          </a:prstGeom>
          <a:noFill/>
          <a:ln w="12700" cap="flat" cmpd="sng">
            <a:solidFill>
              <a:srgbClr val="5B9BD5">
                <a:alpha val="100000"/>
              </a:srgbClr>
            </a:solidFill>
            <a:prstDash val="sysDash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8" name="AutoShape 112">
            <a:extLst>
              <a:ext uri="{FF2B5EF4-FFF2-40B4-BE49-F238E27FC236}">
                <a16:creationId xmlns:a16="http://schemas.microsoft.com/office/drawing/2014/main" id="{6EEB806A-40A4-E214-EB39-F3327F145B57}"/>
              </a:ext>
            </a:extLst>
          </p:cNvPr>
          <p:cNvSpPr/>
          <p:nvPr/>
        </p:nvSpPr>
        <p:spPr>
          <a:xfrm>
            <a:off x="317483" y="4221379"/>
            <a:ext cx="304800" cy="840105"/>
          </a:xfrm>
          <a:prstGeom prst="rect">
            <a:avLst/>
          </a:prstGeom>
          <a:noFill/>
          <a:ln w="12700" cap="flat">
            <a:noFill/>
            <a:prstDash val="solid"/>
            <a:miter lim="4000000"/>
          </a:ln>
        </p:spPr>
        <p:txBody>
          <a:bodyPr vert="horz" lIns="50800" tIns="50800" rIns="50800" bIns="508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9" name="AutoShape 58">
            <a:extLst>
              <a:ext uri="{FF2B5EF4-FFF2-40B4-BE49-F238E27FC236}">
                <a16:creationId xmlns:a16="http://schemas.microsoft.com/office/drawing/2014/main" id="{0060D4EF-901D-5953-67FA-4F88D65C2257}"/>
              </a:ext>
            </a:extLst>
          </p:cNvPr>
          <p:cNvSpPr/>
          <p:nvPr/>
        </p:nvSpPr>
        <p:spPr>
          <a:xfrm>
            <a:off x="234331" y="5547181"/>
            <a:ext cx="11487785" cy="1065743"/>
          </a:xfrm>
          <a:prstGeom prst="rect">
            <a:avLst/>
          </a:prstGeom>
          <a:noFill/>
          <a:ln w="12700" cap="flat" cmpd="sng">
            <a:solidFill>
              <a:srgbClr val="5B9BD5">
                <a:alpha val="100000"/>
              </a:srgbClr>
            </a:solidFill>
            <a:prstDash val="sysDash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A4C64F-9AF0-4BC0-28F3-0DFFA1DF2E68}"/>
              </a:ext>
            </a:extLst>
          </p:cNvPr>
          <p:cNvSpPr txBox="1"/>
          <p:nvPr/>
        </p:nvSpPr>
        <p:spPr>
          <a:xfrm>
            <a:off x="278379" y="5602997"/>
            <a:ext cx="30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基建能力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0032D5-2A4A-DC4C-3011-575C6FA2B7A3}"/>
              </a:ext>
            </a:extLst>
          </p:cNvPr>
          <p:cNvSpPr txBox="1"/>
          <p:nvPr/>
        </p:nvSpPr>
        <p:spPr>
          <a:xfrm>
            <a:off x="294409" y="3605869"/>
            <a:ext cx="277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模型与数据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2FDB07-5399-D127-9D39-15FA9D6F5577}"/>
              </a:ext>
            </a:extLst>
          </p:cNvPr>
          <p:cNvSpPr/>
          <p:nvPr/>
        </p:nvSpPr>
        <p:spPr>
          <a:xfrm>
            <a:off x="757380" y="5703788"/>
            <a:ext cx="4184075" cy="752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FD4315-2B49-CCBC-D781-FB87E10AC7B0}"/>
              </a:ext>
            </a:extLst>
          </p:cNvPr>
          <p:cNvSpPr txBox="1"/>
          <p:nvPr/>
        </p:nvSpPr>
        <p:spPr>
          <a:xfrm>
            <a:off x="2216727" y="5703788"/>
            <a:ext cx="126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基础中间件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0699CD-E190-BC9B-E7A6-D03995B63E39}"/>
              </a:ext>
            </a:extLst>
          </p:cNvPr>
          <p:cNvSpPr/>
          <p:nvPr/>
        </p:nvSpPr>
        <p:spPr>
          <a:xfrm>
            <a:off x="886691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Mysql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2D8327-8F19-8D13-C488-565CAEE1788C}"/>
              </a:ext>
            </a:extLst>
          </p:cNvPr>
          <p:cNvSpPr/>
          <p:nvPr/>
        </p:nvSpPr>
        <p:spPr>
          <a:xfrm>
            <a:off x="1898503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Redis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EAAED4-5846-B9CC-8577-32C8DAF3D819}"/>
              </a:ext>
            </a:extLst>
          </p:cNvPr>
          <p:cNvSpPr/>
          <p:nvPr/>
        </p:nvSpPr>
        <p:spPr>
          <a:xfrm>
            <a:off x="2910315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Kafka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F379ED-76D5-EDC7-FE4A-08AF78ECC077}"/>
              </a:ext>
            </a:extLst>
          </p:cNvPr>
          <p:cNvSpPr/>
          <p:nvPr/>
        </p:nvSpPr>
        <p:spPr>
          <a:xfrm>
            <a:off x="3934690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MinIO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11B147-CB48-A159-E0B4-B561B6DBD18E}"/>
              </a:ext>
            </a:extLst>
          </p:cNvPr>
          <p:cNvSpPr/>
          <p:nvPr/>
        </p:nvSpPr>
        <p:spPr>
          <a:xfrm>
            <a:off x="5070766" y="5703787"/>
            <a:ext cx="3131125" cy="752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962C54-5666-3CCD-0432-A5C92FA5CE9E}"/>
              </a:ext>
            </a:extLst>
          </p:cNvPr>
          <p:cNvSpPr txBox="1"/>
          <p:nvPr/>
        </p:nvSpPr>
        <p:spPr>
          <a:xfrm>
            <a:off x="5999010" y="5696547"/>
            <a:ext cx="126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大数据组件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012C3F-4422-8D4D-9B3B-7C126A6B792B}"/>
              </a:ext>
            </a:extLst>
          </p:cNvPr>
          <p:cNvSpPr/>
          <p:nvPr/>
        </p:nvSpPr>
        <p:spPr>
          <a:xfrm>
            <a:off x="5232396" y="6011565"/>
            <a:ext cx="849745" cy="306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Spark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76A94C-A83D-E319-36E3-121E0B5A93AD}"/>
              </a:ext>
            </a:extLst>
          </p:cNvPr>
          <p:cNvSpPr/>
          <p:nvPr/>
        </p:nvSpPr>
        <p:spPr>
          <a:xfrm>
            <a:off x="6206829" y="6011564"/>
            <a:ext cx="849745" cy="306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HDFS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DF20DC-D161-ADE4-6072-4D7F1783063E}"/>
              </a:ext>
            </a:extLst>
          </p:cNvPr>
          <p:cNvSpPr/>
          <p:nvPr/>
        </p:nvSpPr>
        <p:spPr>
          <a:xfrm>
            <a:off x="7218200" y="6008844"/>
            <a:ext cx="849745" cy="306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Yarn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6E426C-CD1B-B2DC-3DF9-24D38A10F5A9}"/>
              </a:ext>
            </a:extLst>
          </p:cNvPr>
          <p:cNvSpPr/>
          <p:nvPr/>
        </p:nvSpPr>
        <p:spPr>
          <a:xfrm>
            <a:off x="8341728" y="5696547"/>
            <a:ext cx="3131125" cy="752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53EC5D-EF20-B789-DCBE-A5E1D89718C6}"/>
              </a:ext>
            </a:extLst>
          </p:cNvPr>
          <p:cNvSpPr txBox="1"/>
          <p:nvPr/>
        </p:nvSpPr>
        <p:spPr>
          <a:xfrm>
            <a:off x="9274599" y="5696546"/>
            <a:ext cx="126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算力工具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4954A1-3432-EA7E-7A29-CEEB53ABEBDA}"/>
              </a:ext>
            </a:extLst>
          </p:cNvPr>
          <p:cNvSpPr/>
          <p:nvPr/>
        </p:nvSpPr>
        <p:spPr>
          <a:xfrm>
            <a:off x="8488205" y="6019470"/>
            <a:ext cx="84974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MIG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DEB0DC-39D1-7A39-94D2-6FC3A950B45B}"/>
              </a:ext>
            </a:extLst>
          </p:cNvPr>
          <p:cNvSpPr/>
          <p:nvPr/>
        </p:nvSpPr>
        <p:spPr>
          <a:xfrm>
            <a:off x="9484427" y="6019470"/>
            <a:ext cx="84974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Driver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BBAE38-E3CA-F216-E487-07F3866F9E4C}"/>
              </a:ext>
            </a:extLst>
          </p:cNvPr>
          <p:cNvSpPr/>
          <p:nvPr/>
        </p:nvSpPr>
        <p:spPr>
          <a:xfrm>
            <a:off x="10480649" y="6019470"/>
            <a:ext cx="84974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Infra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EF4055-79E8-DCE9-C67F-D2C93219C0E7}"/>
              </a:ext>
            </a:extLst>
          </p:cNvPr>
          <p:cNvSpPr/>
          <p:nvPr/>
        </p:nvSpPr>
        <p:spPr>
          <a:xfrm>
            <a:off x="8067945" y="3703782"/>
            <a:ext cx="3404908" cy="154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ABC300-9A36-EA3D-9BDD-C097B6BEB9A4}"/>
              </a:ext>
            </a:extLst>
          </p:cNvPr>
          <p:cNvSpPr txBox="1"/>
          <p:nvPr/>
        </p:nvSpPr>
        <p:spPr>
          <a:xfrm>
            <a:off x="3075516" y="3670672"/>
            <a:ext cx="100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LLM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能力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1FF3D2-87C0-5D02-D356-81786FF1F907}"/>
              </a:ext>
            </a:extLst>
          </p:cNvPr>
          <p:cNvSpPr txBox="1"/>
          <p:nvPr/>
        </p:nvSpPr>
        <p:spPr>
          <a:xfrm>
            <a:off x="9117523" y="3711066"/>
            <a:ext cx="157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数据处理能力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004718-0192-6080-D820-E9A442F6EEA7}"/>
              </a:ext>
            </a:extLst>
          </p:cNvPr>
          <p:cNvSpPr/>
          <p:nvPr/>
        </p:nvSpPr>
        <p:spPr>
          <a:xfrm>
            <a:off x="765329" y="3020291"/>
            <a:ext cx="10707524" cy="5543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749B4A-9143-7044-93A1-C5D58FB15941}"/>
              </a:ext>
            </a:extLst>
          </p:cNvPr>
          <p:cNvSpPr txBox="1"/>
          <p:nvPr/>
        </p:nvSpPr>
        <p:spPr>
          <a:xfrm>
            <a:off x="808181" y="3163813"/>
            <a:ext cx="100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引擎能力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E086E9-0343-6E51-7423-727A97C8CDD5}"/>
              </a:ext>
            </a:extLst>
          </p:cNvPr>
          <p:cNvSpPr/>
          <p:nvPr/>
        </p:nvSpPr>
        <p:spPr>
          <a:xfrm>
            <a:off x="1814944" y="3144818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搜推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1D2775D-F2BC-F302-BDB1-F45B8F8CF5FD}"/>
              </a:ext>
            </a:extLst>
          </p:cNvPr>
          <p:cNvSpPr/>
          <p:nvPr/>
        </p:nvSpPr>
        <p:spPr>
          <a:xfrm>
            <a:off x="3760060" y="3144414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单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Agent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任务规划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44934C-2ED7-7308-7036-E804ADCCD111}"/>
              </a:ext>
            </a:extLst>
          </p:cNvPr>
          <p:cNvSpPr/>
          <p:nvPr/>
        </p:nvSpPr>
        <p:spPr>
          <a:xfrm>
            <a:off x="5705176" y="3141750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Multi-Agent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调度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7372B28-3D40-A973-8007-DB4A87E02AAC}"/>
              </a:ext>
            </a:extLst>
          </p:cNvPr>
          <p:cNvSpPr/>
          <p:nvPr/>
        </p:nvSpPr>
        <p:spPr>
          <a:xfrm>
            <a:off x="7650292" y="3141750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原子能力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5B1F69-66F5-1815-F9CD-EE908A23AEFD}"/>
              </a:ext>
            </a:extLst>
          </p:cNvPr>
          <p:cNvSpPr/>
          <p:nvPr/>
        </p:nvSpPr>
        <p:spPr>
          <a:xfrm>
            <a:off x="9561572" y="3141750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资源管理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B0C0D4-623B-6481-35D3-FC0709C04150}"/>
              </a:ext>
            </a:extLst>
          </p:cNvPr>
          <p:cNvSpPr/>
          <p:nvPr/>
        </p:nvSpPr>
        <p:spPr>
          <a:xfrm>
            <a:off x="963662" y="3974982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RAG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28740E-B074-36AC-DEF0-10299783D4E0}"/>
              </a:ext>
            </a:extLst>
          </p:cNvPr>
          <p:cNvSpPr/>
          <p:nvPr/>
        </p:nvSpPr>
        <p:spPr>
          <a:xfrm>
            <a:off x="2737547" y="3974982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Prompt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工程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42F471B-1650-AF4E-40CD-4E58F3B3CB16}"/>
              </a:ext>
            </a:extLst>
          </p:cNvPr>
          <p:cNvSpPr/>
          <p:nvPr/>
        </p:nvSpPr>
        <p:spPr>
          <a:xfrm>
            <a:off x="4461836" y="3974982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长短期记忆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6F38DD-4853-8B11-0334-64F92376BB8F}"/>
              </a:ext>
            </a:extLst>
          </p:cNvPr>
          <p:cNvSpPr/>
          <p:nvPr/>
        </p:nvSpPr>
        <p:spPr>
          <a:xfrm>
            <a:off x="963662" y="4292757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Function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Call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4FC6C4B-71E0-C016-B564-37325D48ADD8}"/>
              </a:ext>
            </a:extLst>
          </p:cNvPr>
          <p:cNvSpPr/>
          <p:nvPr/>
        </p:nvSpPr>
        <p:spPr>
          <a:xfrm>
            <a:off x="2737547" y="4292757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多模态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D3A6C8-E79D-5C5F-369B-744958AAEED4}"/>
              </a:ext>
            </a:extLst>
          </p:cNvPr>
          <p:cNvSpPr/>
          <p:nvPr/>
        </p:nvSpPr>
        <p:spPr>
          <a:xfrm>
            <a:off x="4461836" y="4292757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深度思考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F6BE8A9-F1CE-80CD-62C9-E922FE619D33}"/>
              </a:ext>
            </a:extLst>
          </p:cNvPr>
          <p:cNvSpPr/>
          <p:nvPr/>
        </p:nvSpPr>
        <p:spPr>
          <a:xfrm>
            <a:off x="1019757" y="4848135"/>
            <a:ext cx="1336234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Continue</a:t>
            </a: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</a:t>
            </a: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Train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AC14D28-C53C-CC68-C806-A7C022E71ACC}"/>
              </a:ext>
            </a:extLst>
          </p:cNvPr>
          <p:cNvSpPr/>
          <p:nvPr/>
        </p:nvSpPr>
        <p:spPr>
          <a:xfrm>
            <a:off x="2457580" y="4843096"/>
            <a:ext cx="1197668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监督学习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741CCA-AC8B-1558-462C-5BCA39C82C3F}"/>
              </a:ext>
            </a:extLst>
          </p:cNvPr>
          <p:cNvSpPr/>
          <p:nvPr/>
        </p:nvSpPr>
        <p:spPr>
          <a:xfrm>
            <a:off x="3790346" y="4843096"/>
            <a:ext cx="1055816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强化学习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D373BC-5E5B-5471-D195-ACEB4A0F49B3}"/>
              </a:ext>
            </a:extLst>
          </p:cNvPr>
          <p:cNvSpPr/>
          <p:nvPr/>
        </p:nvSpPr>
        <p:spPr>
          <a:xfrm>
            <a:off x="4981259" y="4843096"/>
            <a:ext cx="1001877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模型蒸馏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A778577-CF56-B1B2-3183-72F3928F4438}"/>
              </a:ext>
            </a:extLst>
          </p:cNvPr>
          <p:cNvSpPr txBox="1"/>
          <p:nvPr/>
        </p:nvSpPr>
        <p:spPr>
          <a:xfrm>
            <a:off x="3030635" y="4554524"/>
            <a:ext cx="9040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模型优化</a:t>
            </a:r>
          </a:p>
        </p:txBody>
      </p:sp>
      <p:sp>
        <p:nvSpPr>
          <p:cNvPr id="49" name="圆角矩形 164">
            <a:extLst>
              <a:ext uri="{FF2B5EF4-FFF2-40B4-BE49-F238E27FC236}">
                <a16:creationId xmlns:a16="http://schemas.microsoft.com/office/drawing/2014/main" id="{B9B22B45-74CC-CFA2-AF1F-F21E5F14114B}"/>
              </a:ext>
            </a:extLst>
          </p:cNvPr>
          <p:cNvSpPr/>
          <p:nvPr/>
        </p:nvSpPr>
        <p:spPr>
          <a:xfrm>
            <a:off x="6258119" y="3864955"/>
            <a:ext cx="1576031" cy="1321755"/>
          </a:xfrm>
          <a:prstGeom prst="roundRect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9FD06F-6E70-79A8-6F32-8616E266B616}"/>
              </a:ext>
            </a:extLst>
          </p:cNvPr>
          <p:cNvSpPr txBox="1"/>
          <p:nvPr/>
        </p:nvSpPr>
        <p:spPr>
          <a:xfrm>
            <a:off x="6567485" y="3737584"/>
            <a:ext cx="9115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模型基座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BFF840-6802-17F5-7A0D-6019ADE5C59A}"/>
              </a:ext>
            </a:extLst>
          </p:cNvPr>
          <p:cNvSpPr/>
          <p:nvPr/>
        </p:nvSpPr>
        <p:spPr>
          <a:xfrm>
            <a:off x="6457740" y="4041162"/>
            <a:ext cx="1197668" cy="2425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DeepSeek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A39F718-DFCC-16B7-905B-7886A31B0525}"/>
              </a:ext>
            </a:extLst>
          </p:cNvPr>
          <p:cNvSpPr/>
          <p:nvPr/>
        </p:nvSpPr>
        <p:spPr>
          <a:xfrm>
            <a:off x="6457105" y="4400144"/>
            <a:ext cx="1197668" cy="2425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Doubao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A443DC-85B8-D746-D80B-EC7C6C1C5EFE}"/>
              </a:ext>
            </a:extLst>
          </p:cNvPr>
          <p:cNvSpPr/>
          <p:nvPr/>
        </p:nvSpPr>
        <p:spPr>
          <a:xfrm>
            <a:off x="6457317" y="4796142"/>
            <a:ext cx="1197668" cy="2425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……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36251A-7C94-32D1-84BD-14689EBFF228}"/>
              </a:ext>
            </a:extLst>
          </p:cNvPr>
          <p:cNvSpPr/>
          <p:nvPr/>
        </p:nvSpPr>
        <p:spPr>
          <a:xfrm>
            <a:off x="8206360" y="4068027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数据清洗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2C0C3C0-D45A-4D48-09D4-28712D386731}"/>
              </a:ext>
            </a:extLst>
          </p:cNvPr>
          <p:cNvSpPr/>
          <p:nvPr/>
        </p:nvSpPr>
        <p:spPr>
          <a:xfrm>
            <a:off x="9304401" y="4065016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数据标注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44AF400-AF75-B214-9905-AA4FABD5723D}"/>
              </a:ext>
            </a:extLst>
          </p:cNvPr>
          <p:cNvSpPr/>
          <p:nvPr/>
        </p:nvSpPr>
        <p:spPr>
          <a:xfrm>
            <a:off x="10386288" y="4065016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数据增强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5AA0433-919B-A2A4-D2D6-8328347FA4EE}"/>
              </a:ext>
            </a:extLst>
          </p:cNvPr>
          <p:cNvSpPr/>
          <p:nvPr/>
        </p:nvSpPr>
        <p:spPr>
          <a:xfrm>
            <a:off x="8212436" y="4470474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模态理解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9824E6F-176D-2199-DD2A-EC23F3490868}"/>
              </a:ext>
            </a:extLst>
          </p:cNvPr>
          <p:cNvSpPr/>
          <p:nvPr/>
        </p:nvSpPr>
        <p:spPr>
          <a:xfrm>
            <a:off x="9307294" y="4470474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文档提取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EFC5610-5A87-502E-60A1-028DC9B7859B}"/>
              </a:ext>
            </a:extLst>
          </p:cNvPr>
          <p:cNvSpPr/>
          <p:nvPr/>
        </p:nvSpPr>
        <p:spPr>
          <a:xfrm>
            <a:off x="10401807" y="4469311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文档总结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A69A52F-ADB2-1770-8DE5-762A01C270AC}"/>
              </a:ext>
            </a:extLst>
          </p:cNvPr>
          <p:cNvSpPr/>
          <p:nvPr/>
        </p:nvSpPr>
        <p:spPr>
          <a:xfrm>
            <a:off x="8212436" y="4854792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实体抽取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05C5687-BD7C-C3BE-ECAC-7C6B8507A0B0}"/>
              </a:ext>
            </a:extLst>
          </p:cNvPr>
          <p:cNvSpPr/>
          <p:nvPr/>
        </p:nvSpPr>
        <p:spPr>
          <a:xfrm>
            <a:off x="9311476" y="4850549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关系识别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B34C011-1134-0713-0A4F-B2C5A26C2185}"/>
              </a:ext>
            </a:extLst>
          </p:cNvPr>
          <p:cNvSpPr/>
          <p:nvPr/>
        </p:nvSpPr>
        <p:spPr>
          <a:xfrm>
            <a:off x="10408697" y="4846516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语义分解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494D0E5-7C28-E057-FAD3-6C4DDBB853F2}"/>
              </a:ext>
            </a:extLst>
          </p:cNvPr>
          <p:cNvSpPr txBox="1"/>
          <p:nvPr/>
        </p:nvSpPr>
        <p:spPr>
          <a:xfrm>
            <a:off x="313911" y="1194024"/>
            <a:ext cx="451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应用与运营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C446B08-A6A1-A631-8830-218D4D2F4E75}"/>
              </a:ext>
            </a:extLst>
          </p:cNvPr>
          <p:cNvSpPr/>
          <p:nvPr/>
        </p:nvSpPr>
        <p:spPr>
          <a:xfrm>
            <a:off x="756361" y="1079414"/>
            <a:ext cx="4754498" cy="1603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1268BB0-4778-D245-6994-05E1F61F4E42}"/>
              </a:ext>
            </a:extLst>
          </p:cNvPr>
          <p:cNvSpPr txBox="1"/>
          <p:nvPr/>
        </p:nvSpPr>
        <p:spPr>
          <a:xfrm>
            <a:off x="2385720" y="1087130"/>
            <a:ext cx="18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智能体交互界面（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LUI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8D210E4-1747-EFF8-C3EE-71725F28441B}"/>
              </a:ext>
            </a:extLst>
          </p:cNvPr>
          <p:cNvSpPr txBox="1"/>
          <p:nvPr/>
        </p:nvSpPr>
        <p:spPr>
          <a:xfrm>
            <a:off x="3289317" y="1412209"/>
            <a:ext cx="58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知识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B8D6883-038E-496C-6C5E-C15264FE998F}"/>
              </a:ext>
            </a:extLst>
          </p:cNvPr>
          <p:cNvSpPr txBox="1"/>
          <p:nvPr/>
        </p:nvSpPr>
        <p:spPr>
          <a:xfrm>
            <a:off x="1581490" y="1399852"/>
            <a:ext cx="61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流程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A9BCD42-612A-0AD5-9AE8-FB1CC12CBF69}"/>
              </a:ext>
            </a:extLst>
          </p:cNvPr>
          <p:cNvSpPr txBox="1"/>
          <p:nvPr/>
        </p:nvSpPr>
        <p:spPr>
          <a:xfrm>
            <a:off x="4425942" y="1426592"/>
            <a:ext cx="61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工具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A8BD0E5-E6B5-391E-CEF0-FDE87D8530CE}"/>
              </a:ext>
            </a:extLst>
          </p:cNvPr>
          <p:cNvSpPr/>
          <p:nvPr/>
        </p:nvSpPr>
        <p:spPr>
          <a:xfrm>
            <a:off x="5657268" y="1076506"/>
            <a:ext cx="3307623" cy="1603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377E911-9934-1370-3830-2D464A22ADDB}"/>
              </a:ext>
            </a:extLst>
          </p:cNvPr>
          <p:cNvSpPr/>
          <p:nvPr/>
        </p:nvSpPr>
        <p:spPr>
          <a:xfrm>
            <a:off x="9111300" y="1075937"/>
            <a:ext cx="2464815" cy="1603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78C3FB2-A2F9-6FD6-2384-92A00EB05DF5}"/>
              </a:ext>
            </a:extLst>
          </p:cNvPr>
          <p:cNvSpPr txBox="1"/>
          <p:nvPr/>
        </p:nvSpPr>
        <p:spPr>
          <a:xfrm>
            <a:off x="6531467" y="1087130"/>
            <a:ext cx="18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图形交互界面（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GUI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DD0F3D-2A10-8C89-2475-F852B0869234}"/>
              </a:ext>
            </a:extLst>
          </p:cNvPr>
          <p:cNvSpPr txBox="1"/>
          <p:nvPr/>
        </p:nvSpPr>
        <p:spPr>
          <a:xfrm>
            <a:off x="9417552" y="1094577"/>
            <a:ext cx="18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运营平台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C43B174-C91D-04FB-594B-B2CF595452A3}"/>
              </a:ext>
            </a:extLst>
          </p:cNvPr>
          <p:cNvSpPr/>
          <p:nvPr/>
        </p:nvSpPr>
        <p:spPr>
          <a:xfrm>
            <a:off x="9326129" y="1456877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内容生成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BE2369E-3239-6248-A693-C4D9A7A73835}"/>
              </a:ext>
            </a:extLst>
          </p:cNvPr>
          <p:cNvSpPr/>
          <p:nvPr/>
        </p:nvSpPr>
        <p:spPr>
          <a:xfrm>
            <a:off x="10483226" y="1458944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用户洞察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890DD4D-C220-052A-656A-DD93E7607D0A}"/>
              </a:ext>
            </a:extLst>
          </p:cNvPr>
          <p:cNvSpPr/>
          <p:nvPr/>
        </p:nvSpPr>
        <p:spPr>
          <a:xfrm>
            <a:off x="9326129" y="1847202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活动管理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F9FC2B-5AC0-1F86-75A7-552F55DCFEFF}"/>
              </a:ext>
            </a:extLst>
          </p:cNvPr>
          <p:cNvSpPr/>
          <p:nvPr/>
        </p:nvSpPr>
        <p:spPr>
          <a:xfrm>
            <a:off x="10483226" y="1849054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运营监控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ED5DFD3-0C34-836F-B6C0-BFE05BBCB18D}"/>
              </a:ext>
            </a:extLst>
          </p:cNvPr>
          <p:cNvSpPr/>
          <p:nvPr/>
        </p:nvSpPr>
        <p:spPr>
          <a:xfrm>
            <a:off x="9329556" y="2256366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效果优化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7A93E48-6A2F-F33A-D97C-1E40A8B348F3}"/>
              </a:ext>
            </a:extLst>
          </p:cNvPr>
          <p:cNvSpPr/>
          <p:nvPr/>
        </p:nvSpPr>
        <p:spPr>
          <a:xfrm>
            <a:off x="10480649" y="2256366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AB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赛马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FADB39A-4D76-123B-C8F2-897E8374D421}"/>
              </a:ext>
            </a:extLst>
          </p:cNvPr>
          <p:cNvSpPr/>
          <p:nvPr/>
        </p:nvSpPr>
        <p:spPr>
          <a:xfrm>
            <a:off x="6053726" y="1458200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智能推荐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FCE2B2D-58FB-4ED8-7EAD-C78AF63A0BAC}"/>
              </a:ext>
            </a:extLst>
          </p:cNvPr>
          <p:cNvSpPr/>
          <p:nvPr/>
        </p:nvSpPr>
        <p:spPr>
          <a:xfrm>
            <a:off x="7664928" y="1453044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智能搜索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43BCCB4-3D0F-B13B-9DE5-773981D58DAD}"/>
              </a:ext>
            </a:extLst>
          </p:cNvPr>
          <p:cNvSpPr/>
          <p:nvPr/>
        </p:nvSpPr>
        <p:spPr>
          <a:xfrm>
            <a:off x="5816566" y="1866069"/>
            <a:ext cx="140163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千人千面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C107DF9-D514-2A53-A9D6-80173DDA7230}"/>
              </a:ext>
            </a:extLst>
          </p:cNvPr>
          <p:cNvSpPr/>
          <p:nvPr/>
        </p:nvSpPr>
        <p:spPr>
          <a:xfrm>
            <a:off x="5816566" y="2271692"/>
            <a:ext cx="140163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智能学习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792BF29-B03E-1422-D25A-D4A97867784D}"/>
              </a:ext>
            </a:extLst>
          </p:cNvPr>
          <p:cNvSpPr/>
          <p:nvPr/>
        </p:nvSpPr>
        <p:spPr>
          <a:xfrm>
            <a:off x="7421151" y="1866540"/>
            <a:ext cx="140163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意图识别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8AC666C-935E-3B29-4BE8-95F46244E09A}"/>
              </a:ext>
            </a:extLst>
          </p:cNvPr>
          <p:cNvSpPr/>
          <p:nvPr/>
        </p:nvSpPr>
        <p:spPr>
          <a:xfrm>
            <a:off x="7421151" y="2271692"/>
            <a:ext cx="140163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LLM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 知识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E7292BE-A699-D014-DC1F-71150A6038E0}"/>
              </a:ext>
            </a:extLst>
          </p:cNvPr>
          <p:cNvSpPr/>
          <p:nvPr/>
        </p:nvSpPr>
        <p:spPr>
          <a:xfrm>
            <a:off x="924126" y="1775858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卡片规范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86FA820-4FEE-135F-0346-980132033987}"/>
              </a:ext>
            </a:extLst>
          </p:cNvPr>
          <p:cNvSpPr/>
          <p:nvPr/>
        </p:nvSpPr>
        <p:spPr>
          <a:xfrm>
            <a:off x="914552" y="2183810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自动规划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BFFA7E8-0FB2-5916-057B-8E0BE0BED2EA}"/>
              </a:ext>
            </a:extLst>
          </p:cNvPr>
          <p:cNvSpPr/>
          <p:nvPr/>
        </p:nvSpPr>
        <p:spPr>
          <a:xfrm>
            <a:off x="1911674" y="1768130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关怀陪伴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2EB28C3-568E-6985-7933-9BFAAB6F0C0B}"/>
              </a:ext>
            </a:extLst>
          </p:cNvPr>
          <p:cNvSpPr/>
          <p:nvPr/>
        </p:nvSpPr>
        <p:spPr>
          <a:xfrm>
            <a:off x="1917686" y="2187404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思维引导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239CEAC-C6C9-B3B0-CD77-14E8CCA2C229}"/>
              </a:ext>
            </a:extLst>
          </p:cNvPr>
          <p:cNvSpPr/>
          <p:nvPr/>
        </p:nvSpPr>
        <p:spPr>
          <a:xfrm>
            <a:off x="3082201" y="1768130"/>
            <a:ext cx="923204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高频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FAQ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BF21805-B961-6646-068D-1729AD6AF854}"/>
              </a:ext>
            </a:extLst>
          </p:cNvPr>
          <p:cNvSpPr/>
          <p:nvPr/>
        </p:nvSpPr>
        <p:spPr>
          <a:xfrm>
            <a:off x="3080421" y="2177294"/>
            <a:ext cx="923204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世界知识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B5C19D3-8896-40B1-5B66-3E07B8F61A4C}"/>
              </a:ext>
            </a:extLst>
          </p:cNvPr>
          <p:cNvSpPr/>
          <p:nvPr/>
        </p:nvSpPr>
        <p:spPr>
          <a:xfrm>
            <a:off x="4244112" y="1768076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心智培养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5C278B7-B92D-3DA1-6759-9EA371916E65}"/>
              </a:ext>
            </a:extLst>
          </p:cNvPr>
          <p:cNvSpPr/>
          <p:nvPr/>
        </p:nvSpPr>
        <p:spPr>
          <a:xfrm>
            <a:off x="4241888" y="2165793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便捷操作</a:t>
            </a:r>
          </a:p>
        </p:txBody>
      </p:sp>
    </p:spTree>
    <p:extLst>
      <p:ext uri="{BB962C8B-B14F-4D97-AF65-F5344CB8AC3E}">
        <p14:creationId xmlns:p14="http://schemas.microsoft.com/office/powerpoint/2010/main" val="44927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05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3101988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对</a:t>
            </a:r>
            <a:r>
              <a:rPr lang="en-US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运营</a:t>
            </a:r>
            <a:r>
              <a:rPr lang="zh-CN" alt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的考虑</a:t>
            </a:r>
            <a:endParaRPr lang="en-US" sz="32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下一代手机银行</a:t>
            </a:r>
            <a:r>
              <a:rPr lang="en-US" altLang="zh-CN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APP</a:t>
            </a:r>
            <a:r>
              <a:rPr lang="zh-CN" altLang="en-US" sz="4000" b="0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特性</a:t>
            </a:r>
            <a:r>
              <a:rPr lang="zh-CN" altLang="en-US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一</a:t>
            </a:r>
            <a:endParaRPr lang="en-US" altLang="zh-CN" sz="4000" b="0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  <a:p>
            <a:pPr indent="0" algn="ctr">
              <a:lnSpc>
                <a:spcPct val="150000"/>
              </a:lnSpc>
            </a:pPr>
            <a:r>
              <a:rPr lang="zh-CN" altLang="en-US" sz="4000" b="1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智能</a:t>
            </a:r>
            <a:r>
              <a:rPr lang="en-US" altLang="zh-CN" sz="4000" b="1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&amp;</a:t>
            </a:r>
            <a:r>
              <a:rPr lang="zh-CN" altLang="en-US" sz="4000" b="1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混合交互方式</a:t>
            </a:r>
            <a:endParaRPr lang="en-US" sz="4000" b="1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8084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传统运营模式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 Vs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智能化营销模式</a:t>
            </a:r>
            <a:endParaRPr lang="en-US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11026" y="1405274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运营目标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811067" y="2096500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人群选择目标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11067" y="2787726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渠道选择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11067" y="3478952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内容/产品选择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11067" y="4170178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权益选择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11067" y="4861404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数据收集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811067" y="5552630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效果分析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11067" y="6243856"/>
            <a:ext cx="2150377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优化手段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721455" y="1405227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运营目标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6721495" y="2096454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人群选择目标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721495" y="2787679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渠道选择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721495" y="3478905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内容/产品选择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6721495" y="4170131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权益选择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6721495" y="4861357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数据收集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6721495" y="5552583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效果分析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6721495" y="6243809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优化手段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Connector 19"/>
          <p:cNvCxnSpPr/>
          <p:nvPr/>
        </p:nvCxnSpPr>
        <p:spPr>
          <a:xfrm>
            <a:off x="1886194" y="1811002"/>
            <a:ext cx="0" cy="285750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0" name="Connector 20"/>
          <p:cNvCxnSpPr/>
          <p:nvPr/>
        </p:nvCxnSpPr>
        <p:spPr>
          <a:xfrm>
            <a:off x="1886235" y="2502228"/>
            <a:ext cx="0" cy="285115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1" name="Connector 21"/>
          <p:cNvCxnSpPr/>
          <p:nvPr/>
        </p:nvCxnSpPr>
        <p:spPr>
          <a:xfrm>
            <a:off x="1886235" y="3193453"/>
            <a:ext cx="0" cy="285750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2" name="Connector 22"/>
          <p:cNvCxnSpPr/>
          <p:nvPr/>
        </p:nvCxnSpPr>
        <p:spPr>
          <a:xfrm>
            <a:off x="1886235" y="3884679"/>
            <a:ext cx="0" cy="285115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3" name="Connector 23"/>
          <p:cNvCxnSpPr/>
          <p:nvPr/>
        </p:nvCxnSpPr>
        <p:spPr>
          <a:xfrm>
            <a:off x="1886235" y="4575905"/>
            <a:ext cx="0" cy="285750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4" name="Connector 24"/>
          <p:cNvCxnSpPr/>
          <p:nvPr/>
        </p:nvCxnSpPr>
        <p:spPr>
          <a:xfrm>
            <a:off x="1886235" y="5267131"/>
            <a:ext cx="0" cy="285115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5" name="Connector 25"/>
          <p:cNvCxnSpPr/>
          <p:nvPr/>
        </p:nvCxnSpPr>
        <p:spPr>
          <a:xfrm>
            <a:off x="1886235" y="5958357"/>
            <a:ext cx="0" cy="285750"/>
          </a:xfrm>
          <a:prstGeom prst="line">
            <a:avLst/>
          </a:prstGeom>
          <a:noFill/>
          <a:ln w="12700" cap="flat" cmpd="sng">
            <a:solidFill>
              <a:srgbClr val="979797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6" name="Connector 26"/>
          <p:cNvCxnSpPr/>
          <p:nvPr/>
        </p:nvCxnSpPr>
        <p:spPr>
          <a:xfrm>
            <a:off x="7796701" y="1811045"/>
            <a:ext cx="0" cy="285750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7" name="Connector 27"/>
          <p:cNvCxnSpPr/>
          <p:nvPr/>
        </p:nvCxnSpPr>
        <p:spPr>
          <a:xfrm>
            <a:off x="7796741" y="2502272"/>
            <a:ext cx="0" cy="285115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8" name="Connector 28"/>
          <p:cNvCxnSpPr/>
          <p:nvPr/>
        </p:nvCxnSpPr>
        <p:spPr>
          <a:xfrm>
            <a:off x="7796741" y="3193497"/>
            <a:ext cx="0" cy="285750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29" name="Connector 29"/>
          <p:cNvCxnSpPr/>
          <p:nvPr/>
        </p:nvCxnSpPr>
        <p:spPr>
          <a:xfrm>
            <a:off x="7796741" y="3884723"/>
            <a:ext cx="0" cy="285115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30" name="Connector 30"/>
          <p:cNvCxnSpPr/>
          <p:nvPr/>
        </p:nvCxnSpPr>
        <p:spPr>
          <a:xfrm>
            <a:off x="7796741" y="4575949"/>
            <a:ext cx="0" cy="285750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31" name="Connector 31"/>
          <p:cNvCxnSpPr/>
          <p:nvPr/>
        </p:nvCxnSpPr>
        <p:spPr>
          <a:xfrm>
            <a:off x="7796741" y="5267175"/>
            <a:ext cx="0" cy="285115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32" name="Connector 32"/>
          <p:cNvCxnSpPr/>
          <p:nvPr/>
        </p:nvCxnSpPr>
        <p:spPr>
          <a:xfrm>
            <a:off x="7796741" y="5958401"/>
            <a:ext cx="0" cy="285750"/>
          </a:xfrm>
          <a:prstGeom prst="line">
            <a:avLst/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  <a:headEnd type="none" w="med" len="med"/>
            <a:tailEnd type="triangle" w="med" len="med"/>
          </a:ln>
        </p:spPr>
      </p:cxnSp>
      <p:cxnSp>
        <p:nvCxnSpPr>
          <p:cNvPr id="33" name="Connector 33"/>
          <p:cNvCxnSpPr/>
          <p:nvPr/>
        </p:nvCxnSpPr>
        <p:spPr>
          <a:xfrm rot="10800000">
            <a:off x="6721686" y="1608455"/>
            <a:ext cx="3175" cy="4838700"/>
          </a:xfrm>
          <a:prstGeom prst="bentConnector3">
            <a:avLst>
              <a:gd name="adj1" fmla="val 7600000"/>
            </a:avLst>
          </a:prstGeom>
          <a:noFill/>
          <a:ln w="12700" cap="flat" cmpd="sng">
            <a:solidFill>
              <a:srgbClr val="006EFF">
                <a:alpha val="100000"/>
              </a:srgbClr>
            </a:solidFill>
            <a:prstDash val="dash"/>
            <a:miter lim="8000000"/>
            <a:headEnd type="none" w="med" len="med"/>
            <a:tailEnd type="triangle" w="med" len="med"/>
          </a:ln>
        </p:spPr>
      </p:cxnSp>
      <p:sp>
        <p:nvSpPr>
          <p:cNvPr id="34" name="AutoShape 34"/>
          <p:cNvSpPr/>
          <p:nvPr/>
        </p:nvSpPr>
        <p:spPr>
          <a:xfrm>
            <a:off x="3253078" y="1443005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拉新、促活等日常指标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3253078" y="2096477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通过现有标签圈选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3253078" y="2866422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人工经验使用固定渠道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AutoShape 37"/>
          <p:cNvSpPr/>
          <p:nvPr/>
        </p:nvSpPr>
        <p:spPr>
          <a:xfrm>
            <a:off x="3253078" y="3478977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人工经验使用固定内容/产品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AutoShape 38"/>
          <p:cNvSpPr/>
          <p:nvPr/>
        </p:nvSpPr>
        <p:spPr>
          <a:xfrm>
            <a:off x="3253078" y="4248823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人工经验使用固定权益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3253078" y="4940073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通过数据库开发获取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3253078" y="5631323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分析固定指标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3253078" y="6322573"/>
            <a:ext cx="2335716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人脑决策优化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9163506" y="1463065"/>
            <a:ext cx="2600749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生命周期节点运营指标细化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163506" y="2116537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基于业务目标，智能化预测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9163506" y="2886482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智能预测渠道偏好，渠道组合偏好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9163506" y="3499037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智能预测不同用户内容/产品偏好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9163506" y="4268883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智能预测不同用户权益偏好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9163506" y="4960133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一站式平台自动采集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9163506" y="5651383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全面分析业务各环节关注指标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9163506" y="6342633"/>
            <a:ext cx="2723694" cy="24868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152400" indent="-152400" algn="l">
              <a:lnSpc>
                <a:spcPct val="100000"/>
              </a:lnSpc>
              <a:buClr>
                <a:srgbClr val="000000"/>
              </a:buClr>
              <a:buChar char="•"/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数据回传模型，自动优化学习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811067" y="785842"/>
            <a:ext cx="2150302" cy="406054"/>
          </a:xfrm>
          <a:prstGeom prst="rect">
            <a:avLst/>
          </a:prstGeom>
          <a:solidFill>
            <a:srgbClr val="E2E6ED">
              <a:alpha val="100000"/>
            </a:srgbClr>
          </a:solidFill>
          <a:ln w="12700" cap="flat" cmpd="sng">
            <a:solidFill>
              <a:srgbClr val="AEB5C0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传统运营模式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721481" y="785842"/>
            <a:ext cx="2150377" cy="406054"/>
          </a:xfrm>
          <a:prstGeom prst="rect">
            <a:avLst/>
          </a:prstGeom>
          <a:solidFill>
            <a:srgbClr val="3871ED">
              <a:alpha val="100000"/>
            </a:srgbClr>
          </a:solidFill>
          <a:ln w="12700" cap="flat" cmpd="sng">
            <a:solidFill>
              <a:srgbClr val="006EFF">
                <a:alpha val="100000"/>
              </a:srgbClr>
            </a:solidFill>
            <a:prstDash val="solid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0" i="0" u="none" strike="noStrike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智能化营销模式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3221700" y="765175"/>
            <a:ext cx="2874300" cy="5232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较为固定的执行策略，精细化不足，人工经验主导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9163506" y="765175"/>
            <a:ext cx="2723694" cy="5232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动态优化的执行策略，各环节精细化运营，数据驱动决策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756939" y="3603321"/>
            <a:ext cx="942666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6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V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S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818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xfrm>
            <a:off x="482600" y="310030"/>
            <a:ext cx="9208875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算法驱动运营总结</a:t>
            </a:r>
            <a:endParaRPr lang="en-US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8314" y="4952140"/>
            <a:ext cx="2562650" cy="1029520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>
            <a:solidFill>
              <a:srgbClr val="BFBFB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1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将智能推荐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lnSpc>
                <a:spcPct val="100000"/>
              </a:lnSpc>
            </a:pPr>
            <a:r>
              <a:rPr lang="en-US" sz="1400" b="1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算法服务API接入到线下场景</a:t>
            </a:r>
            <a:endParaRPr lang="en-US" sz="1400" b="1" i="0" u="none" strike="noStrik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58314" y="1364231"/>
            <a:ext cx="2562650" cy="1029520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>
            <a:solidFill>
              <a:srgbClr val="BFBFB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1" i="0" u="none" strike="no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用户主动搜索场景下的</a:t>
            </a:r>
            <a:endParaRPr 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lnSpc>
                <a:spcPct val="100000"/>
              </a:lnSpc>
            </a:pPr>
            <a:r>
              <a:rPr lang="en-US" sz="1400" b="1" i="0" u="none" strike="no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智能推荐</a:t>
            </a:r>
          </a:p>
        </p:txBody>
      </p:sp>
      <p:sp>
        <p:nvSpPr>
          <p:cNvPr id="5" name="AutoShape 5"/>
          <p:cNvSpPr/>
          <p:nvPr/>
        </p:nvSpPr>
        <p:spPr>
          <a:xfrm>
            <a:off x="558314" y="2545660"/>
            <a:ext cx="2562650" cy="1029520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>
            <a:solidFill>
              <a:srgbClr val="BFBFB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1" i="0" u="none" strike="no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基于客户意图+个性化PUSH+搜推联动运营</a:t>
            </a:r>
            <a:endParaRPr 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58314" y="3748900"/>
            <a:ext cx="2562650" cy="1029520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>
            <a:solidFill>
              <a:srgbClr val="BFBFB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400" b="1" i="0" u="none" strike="no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算法驱动线上资源位</a:t>
            </a:r>
            <a:endParaRPr lang="en-US" sz="11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lnSpc>
                <a:spcPct val="100000"/>
              </a:lnSpc>
            </a:pPr>
            <a:r>
              <a:rPr lang="en-US" sz="1400" b="1" i="0" u="none" strike="no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运营与变现</a:t>
            </a:r>
          </a:p>
        </p:txBody>
      </p:sp>
      <p:sp>
        <p:nvSpPr>
          <p:cNvPr id="8" name="AutoShape 8"/>
          <p:cNvSpPr/>
          <p:nvPr/>
        </p:nvSpPr>
        <p:spPr>
          <a:xfrm>
            <a:off x="3482874" y="972642"/>
            <a:ext cx="8334438" cy="5294201"/>
          </a:xfrm>
          <a:prstGeom prst="roundRect">
            <a:avLst>
              <a:gd name="adj" fmla="val 3246"/>
            </a:avLst>
          </a:prstGeom>
          <a:solidFill>
            <a:srgbClr val="D0E0FF">
              <a:alpha val="100000"/>
            </a:srgbClr>
          </a:solidFill>
          <a:ln w="12700" cap="flat">
            <a:solidFill>
              <a:srgbClr val="BFBFB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9"/>
          <p:cNvSpPr/>
          <p:nvPr/>
        </p:nvSpPr>
        <p:spPr>
          <a:xfrm rot="5400000">
            <a:off x="2955120" y="3587974"/>
            <a:ext cx="728025" cy="180015"/>
          </a:xfrm>
          <a:prstGeom prst="triangle">
            <a:avLst/>
          </a:prstGeom>
          <a:solidFill>
            <a:srgbClr val="D9D9D9">
              <a:alpha val="100000"/>
            </a:srgbClr>
          </a:solidFill>
          <a:ln w="12700" cap="flat">
            <a:solidFill>
              <a:srgbClr val="FFFFF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3715844" y="1170665"/>
            <a:ext cx="8101467" cy="37857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搜推引擎将推动银行零售客户运营三大转型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300301" y="2194181"/>
            <a:ext cx="1916166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基于数千条策略规则驱动运营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8127776" y="2160781"/>
            <a:ext cx="3283882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大类场景运营的算法驱动优化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728996" y="2393751"/>
            <a:ext cx="1025059" cy="238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2C1FF">
              <a:alpha val="100000"/>
            </a:srgbClr>
          </a:solidFill>
          <a:ln w="12700" cap="flat">
            <a:noFill/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300301" y="3442356"/>
            <a:ext cx="2067596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以活动为主的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00000"/>
              </a:lnSpc>
            </a:pP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运营方式</a:t>
            </a:r>
            <a:endParaRPr lang="en-US" sz="1800" b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/>
              <a:sym typeface="等线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116127" y="3371952"/>
            <a:ext cx="3406191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产品库+活动库+资讯库+商品库建设与结合算法的综合运用</a:t>
            </a: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6728996" y="3604922"/>
            <a:ext cx="1025059" cy="238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2C1FF">
              <a:alpha val="100000"/>
            </a:srgbClr>
          </a:solidFill>
          <a:ln w="12700" cap="flat">
            <a:noFill/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3910085" y="4666407"/>
            <a:ext cx="2620891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大零售</a:t>
            </a:r>
            <a:r>
              <a:rPr lang="en-US" sz="1800" b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 / </a:t>
            </a: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跨部门构建以客群为</a:t>
            </a:r>
            <a:r>
              <a:rPr lang="zh-CN" altLang="en-US" sz="1800" b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中心</a:t>
            </a: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的运营协同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111274" y="4660067"/>
            <a:ext cx="3300384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以客户意图</a:t>
            </a:r>
            <a:r>
              <a:rPr lang="en-US" sz="1800" b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/</a:t>
            </a:r>
            <a:r>
              <a:rPr lang="en-US" sz="1800" b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需求精准识别，构建MAU+AUM+LUM双增长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6724143" y="4863917"/>
            <a:ext cx="1025059" cy="238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2C1FF">
              <a:alpha val="100000"/>
            </a:srgbClr>
          </a:solidFill>
          <a:ln w="12700" cap="flat">
            <a:noFill/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面向相关方开放搜索热词洞察分析</a:t>
            </a:r>
            <a:b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关键措施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：面向</a:t>
            </a:r>
            <a:r>
              <a:rPr lang="en-US" sz="2000" b="1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运营团队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开放用户热搜问题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/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用户搜索意图洞察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52450" y="1189533"/>
            <a:ext cx="7198856" cy="5192149"/>
            <a:chOff x="552450" y="1189533"/>
            <a:chExt cx="7198856" cy="519214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52450" y="1189533"/>
              <a:ext cx="2348830" cy="5192149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977463" y="1189533"/>
              <a:ext cx="2348830" cy="5192149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402476" y="1189533"/>
              <a:ext cx="2348830" cy="5192149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</p:grpSp>
      <p:sp>
        <p:nvSpPr>
          <p:cNvPr id="7" name="AutoShape 7"/>
          <p:cNvSpPr/>
          <p:nvPr/>
        </p:nvSpPr>
        <p:spPr>
          <a:xfrm>
            <a:off x="8143485" y="3323942"/>
            <a:ext cx="3296040" cy="9233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面向：</a:t>
            </a: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其他业务运营团队</a:t>
            </a:r>
            <a:endParaRPr lang="en-US" sz="1100"/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开放手机银行用户热搜问题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开放用户搜索意图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面向相关方开放搜索热词洞察分析</a:t>
            </a:r>
            <a:b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关键措施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：面向</a:t>
            </a:r>
            <a:r>
              <a:rPr lang="en-US" sz="2000" b="1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客户经理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与</a:t>
            </a:r>
            <a:r>
              <a:rPr lang="en-US" sz="2000" b="1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合作机构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开放用户热搜问题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/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用户搜索意图洞察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4172" y="1108606"/>
            <a:ext cx="5574253" cy="5435002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6772274" y="1674674"/>
            <a:ext cx="4962525" cy="175432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面向：</a:t>
            </a: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客户经理</a:t>
            </a:r>
            <a:endParaRPr lang="en-US" sz="1100"/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开放手机银行用户热搜问题与用户搜索意图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在搜索页引入光大金知了与用户搜索意图相关的常见问答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吸引客户经理参与贡献内容，并为客户经理引流</a:t>
            </a:r>
          </a:p>
        </p:txBody>
      </p:sp>
      <p:sp>
        <p:nvSpPr>
          <p:cNvPr id="5" name="AutoShape 5"/>
          <p:cNvSpPr/>
          <p:nvPr/>
        </p:nvSpPr>
        <p:spPr>
          <a:xfrm>
            <a:off x="6772274" y="3982997"/>
            <a:ext cx="4962525" cy="120032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面向：</a:t>
            </a: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合作机构，如基金公司</a:t>
            </a:r>
            <a:endParaRPr lang="en-US" sz="1100"/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开放用户热搜问题</a:t>
            </a: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/</a:t>
            </a:r>
            <a:r>
              <a:rPr lang="en-US" sz="18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用户搜索意图洞察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构建光大银行的差异化生态竞争力</a:t>
            </a:r>
          </a:p>
          <a:p>
            <a:pPr marL="228600" indent="-228600" algn="l">
              <a:lnSpc>
                <a:spcPct val="100000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未来可用于指导产品的配置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4" hasCustomPrompt="1"/>
          </p:nvPr>
        </p:nvSpPr>
        <p:spPr>
          <a:xfrm>
            <a:off x="546720" y="2315876"/>
            <a:ext cx="6008084" cy="11131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8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8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THANKS.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人机交互演变历程</a:t>
            </a:r>
            <a:endParaRPr lang="en-US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4FBD1D-CCB7-7C95-D6FA-937BF582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0" y="3179238"/>
            <a:ext cx="2179656" cy="22207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56F335-07F0-B0AF-304B-E656A78E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18" y="3179736"/>
            <a:ext cx="2179656" cy="2220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6D39E8F-F66F-4C4B-19A4-4C1773B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246" y="3179355"/>
            <a:ext cx="2179656" cy="22207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74DB5E-FAD3-528B-F851-33BAFC1F43D8}"/>
              </a:ext>
            </a:extLst>
          </p:cNvPr>
          <p:cNvSpPr txBox="1"/>
          <p:nvPr/>
        </p:nvSpPr>
        <p:spPr>
          <a:xfrm>
            <a:off x="558734" y="3521040"/>
            <a:ext cx="22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命令交互界面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门槛高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8C007F-42C2-B0B5-C7F4-EC2C167C4281}"/>
              </a:ext>
            </a:extLst>
          </p:cNvPr>
          <p:cNvSpPr txBox="1"/>
          <p:nvPr/>
        </p:nvSpPr>
        <p:spPr>
          <a:xfrm>
            <a:off x="4896542" y="3734805"/>
            <a:ext cx="2261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图形交互界面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空间小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776315-9073-D457-3910-DF351B72025C}"/>
              </a:ext>
            </a:extLst>
          </p:cNvPr>
          <p:cNvSpPr txBox="1"/>
          <p:nvPr/>
        </p:nvSpPr>
        <p:spPr>
          <a:xfrm>
            <a:off x="9234094" y="3572910"/>
            <a:ext cx="2261448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对话交互界面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语言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+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文字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效率高，门槛低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BD9572-80C8-D287-CA1E-AD2FF993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6771">
            <a:off x="3050388" y="4948648"/>
            <a:ext cx="1534154" cy="96393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BB3CB00-01D1-E1C8-698D-8A86870D37CB}"/>
              </a:ext>
            </a:extLst>
          </p:cNvPr>
          <p:cNvSpPr txBox="1"/>
          <p:nvPr/>
        </p:nvSpPr>
        <p:spPr>
          <a:xfrm>
            <a:off x="2229102" y="6028288"/>
            <a:ext cx="29086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编程操作到点选操作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C3B3256-DEB4-817D-C102-828A9DA0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6771">
            <a:off x="7429092" y="4949285"/>
            <a:ext cx="1534154" cy="9639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8BFD1B9-043D-B3F4-E753-4A6C065933DD}"/>
              </a:ext>
            </a:extLst>
          </p:cNvPr>
          <p:cNvSpPr txBox="1"/>
          <p:nvPr/>
        </p:nvSpPr>
        <p:spPr>
          <a:xfrm>
            <a:off x="6616187" y="6028320"/>
            <a:ext cx="406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打通人类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-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机器自然语言交互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24B0A3-B4E2-0BF8-58AB-5648DA9467CA}"/>
              </a:ext>
            </a:extLst>
          </p:cNvPr>
          <p:cNvSpPr txBox="1"/>
          <p:nvPr/>
        </p:nvSpPr>
        <p:spPr>
          <a:xfrm>
            <a:off x="9047193" y="2621315"/>
            <a:ext cx="263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L</a:t>
            </a:r>
            <a:r>
              <a:rPr kumimoji="0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UI/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CUI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（语言用户界面</a:t>
            </a:r>
            <a:r>
              <a:rPr lang="zh-CN" altLang="en-US" sz="1800" dirty="0">
                <a:solidFill>
                  <a:srgbClr val="222222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kumimoji="0" lang="en-US" altLang="en-GB" sz="18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highlight>
                <a:srgbClr val="FFFFFF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0B6C79A-E172-1D02-8CE1-0D48F9CFB4C4}"/>
              </a:ext>
            </a:extLst>
          </p:cNvPr>
          <p:cNvSpPr txBox="1"/>
          <p:nvPr/>
        </p:nvSpPr>
        <p:spPr>
          <a:xfrm>
            <a:off x="4876287" y="2636555"/>
            <a:ext cx="254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G</a:t>
            </a:r>
            <a:r>
              <a:rPr kumimoji="0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UI</a:t>
            </a:r>
            <a:r>
              <a:rPr kumimoji="0" lang="zh-CN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（图形用户界面）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9E6DB6-0C21-3974-70D3-4743B3B296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8922" y="2621315"/>
            <a:ext cx="254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CLI</a:t>
            </a:r>
            <a:r>
              <a:rPr kumimoji="0" lang="zh-CN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（命令行界面）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80552-5A8D-5437-E1FC-D48E10E5B4FB}"/>
              </a:ext>
            </a:extLst>
          </p:cNvPr>
          <p:cNvSpPr txBox="1"/>
          <p:nvPr/>
        </p:nvSpPr>
        <p:spPr>
          <a:xfrm>
            <a:off x="442913" y="785880"/>
            <a:ext cx="10603235" cy="1332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互联网的信息获取方式：门户时代</a:t>
            </a: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搜索时代</a:t>
            </a: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&gt;SNS</a:t>
            </a:r>
            <a:r>
              <a:rPr lang="zh-CN" altLang="en-US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时代</a:t>
            </a: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推荐时代</a:t>
            </a: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智能体时代</a:t>
            </a:r>
            <a:endParaRPr lang="en-US" altLang="zh-CN" b="1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从 “人找信息” 到 “信息找人” 到 “个性互动”的</a:t>
            </a:r>
            <a:r>
              <a:rPr lang="en-US" altLang="zh-CN" sz="14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3</a:t>
            </a:r>
            <a:r>
              <a:rPr lang="zh-CN" altLang="en-US" sz="1400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个阶段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lvl="8">
              <a:lnSpc>
                <a:spcPct val="116666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）用户在输入栏的平均查询输入长度从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2.9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词提升到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6.8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词，准确意图识别难度增加</a:t>
            </a:r>
          </a:p>
          <a:p>
            <a:pPr lvl="5">
              <a:lnSpc>
                <a:spcPct val="116666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）用户购物、娱乐、学习、工作、社交等需求边界模糊且复杂多变，传统信息分发模式难以满足</a:t>
            </a:r>
          </a:p>
          <a:p>
            <a:pPr lvl="5">
              <a:lnSpc>
                <a:spcPct val="116666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）基于有限输入，快速、准确定位需求将有效提升用户体验及转化效率，个性化交互成破圈关键</a:t>
            </a:r>
          </a:p>
        </p:txBody>
      </p:sp>
    </p:spTree>
    <p:extLst>
      <p:ext uri="{BB962C8B-B14F-4D97-AF65-F5344CB8AC3E}">
        <p14:creationId xmlns:p14="http://schemas.microsoft.com/office/powerpoint/2010/main" val="68217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0" imgH="0" progId="TCLayout.ActiveDocument.1">
                  <p:embed/>
                </p:oleObj>
              </mc:Choice>
              <mc:Fallback>
                <p:oleObj name="think-cell 幻灯片" r:id="rId4" imgW="0" imgH="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0" dirty="0">
                <a:ea typeface="方正兰亭大黑简体" panose="02000000000000000000" pitchFamily="2" charset="-122"/>
              </a:rPr>
              <a:t>大模型时代下，典型的</a:t>
            </a:r>
            <a:r>
              <a:rPr lang="en-US" altLang="zh-CN" b="0" dirty="0">
                <a:ea typeface="方正兰亭大黑简体" panose="02000000000000000000" pitchFamily="2" charset="-122"/>
              </a:rPr>
              <a:t>Chat</a:t>
            </a:r>
            <a:r>
              <a:rPr lang="zh-CN" altLang="en-US" b="0" dirty="0">
                <a:ea typeface="方正兰亭大黑简体" panose="02000000000000000000" pitchFamily="2" charset="-122"/>
              </a:rPr>
              <a:t>类</a:t>
            </a:r>
            <a:r>
              <a:rPr lang="en-US" altLang="zh-CN" b="0" dirty="0">
                <a:ea typeface="方正兰亭大黑简体" panose="02000000000000000000" pitchFamily="2" charset="-122"/>
              </a:rPr>
              <a:t>APP</a:t>
            </a:r>
            <a:r>
              <a:rPr lang="zh-CN" altLang="en-US" b="0" dirty="0">
                <a:ea typeface="方正兰亭大黑简体" panose="02000000000000000000" pitchFamily="2" charset="-122"/>
              </a:rPr>
              <a:t>与智能体</a:t>
            </a:r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8CBC2782-7213-0BB8-53D2-853611390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2" y="1516011"/>
            <a:ext cx="2012051" cy="435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FBBAF9BE-70C5-2F1C-9B9B-E4BA4AF37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55" y="1516011"/>
            <a:ext cx="2012051" cy="435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29765772-320F-B16F-BEED-56BECCA72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536" y="1516011"/>
            <a:ext cx="2012051" cy="435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205690CD-DD99-0118-885B-4BD2A1C0E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917" y="1516011"/>
            <a:ext cx="2012051" cy="435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徽标&#10;&#10;描述已自动生成">
            <a:extLst>
              <a:ext uri="{FF2B5EF4-FFF2-40B4-BE49-F238E27FC236}">
                <a16:creationId xmlns:a16="http://schemas.microsoft.com/office/drawing/2014/main" id="{C16ED925-51BD-4AB9-9EFC-52EC120A6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5199" y="1516011"/>
            <a:ext cx="2012051" cy="435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D4EAEE2E-ACFF-0F58-EFE5-6ABE0EB2A07A}"/>
              </a:ext>
            </a:extLst>
          </p:cNvPr>
          <p:cNvSpPr/>
          <p:nvPr/>
        </p:nvSpPr>
        <p:spPr>
          <a:xfrm>
            <a:off x="644894" y="5982793"/>
            <a:ext cx="4137713" cy="57618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豆包</a:t>
            </a:r>
            <a:r>
              <a:rPr lang="en-US" altLang="zh-CN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品牌专区</a:t>
            </a:r>
            <a:endParaRPr lang="en-US" altLang="zh-CN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华泰证券：股市助手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Agent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67E26A7F-D2EC-A736-1D30-917D312EE8A0}"/>
              </a:ext>
            </a:extLst>
          </p:cNvPr>
          <p:cNvSpPr/>
          <p:nvPr/>
        </p:nvSpPr>
        <p:spPr>
          <a:xfrm>
            <a:off x="5062917" y="5982793"/>
            <a:ext cx="4137713" cy="57618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豆包</a:t>
            </a:r>
            <a:r>
              <a:rPr lang="en-US" altLang="zh-CN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品牌专区</a:t>
            </a:r>
            <a:endParaRPr lang="en-US" altLang="zh-CN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招商银行：掌上生活优惠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Agent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1E720FB-D062-0725-FF70-A3C6C5BFF637}"/>
              </a:ext>
            </a:extLst>
          </p:cNvPr>
          <p:cNvSpPr/>
          <p:nvPr/>
        </p:nvSpPr>
        <p:spPr>
          <a:xfrm>
            <a:off x="9546536" y="5982793"/>
            <a:ext cx="2012051" cy="576183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豆包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APP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：聊天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A1BBFA-5812-C2DA-7872-D1406B45D553}"/>
              </a:ext>
            </a:extLst>
          </p:cNvPr>
          <p:cNvSpPr txBox="1"/>
          <p:nvPr/>
        </p:nvSpPr>
        <p:spPr>
          <a:xfrm>
            <a:off x="442913" y="785880"/>
            <a:ext cx="11115674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语音交互能力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ASR/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TTS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技术相关、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时延、方言支持、情感真实性、共情能力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情绪价值、历史对话、主动打招呼（新时代的</a:t>
            </a:r>
            <a:r>
              <a:rPr lang="en-US" altLang="zh-CN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push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）等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在新的互动模式上线后，用户会对持续该能力的有效边界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进行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探索，逐步定义其可用性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和可信赖度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694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6" imgW="0" imgH="0" progId="TCLayout.ActiveDocument.1">
                  <p:embed/>
                </p:oleObj>
              </mc:Choice>
              <mc:Fallback>
                <p:oleObj name="think-cell 幻灯片" r:id="rId6" imgW="0" imgH="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0" dirty="0">
                <a:ea typeface="方正兰亭大黑简体" panose="02000000000000000000" pitchFamily="2" charset="-122"/>
              </a:rPr>
              <a:t>目前部分银行实现的语音交互能力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A1BBFA-5812-C2DA-7872-D1406B45D553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通过语音实现手机银行基础功能所带来的实际价值有限，同时不排除由于语音操作所带来的对隐私性与便捷性的矛盾的可能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  <a:p>
            <a:pPr marL="285750" indent="-285750">
              <a:lnSpc>
                <a:spcPct val="116666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通过语音实现对相对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复杂</a:t>
            </a:r>
            <a:r>
              <a:rPr lang="zh-CN" altLang="en-US" sz="1400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需求的多轮交流和人机理解，并切实提供有效的服务才是核心</a:t>
            </a:r>
            <a:endParaRPr lang="en-US" altLang="zh-CN" sz="1400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1BF98D-D5B7-7D08-D4AE-FD64F5C84E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08601" y="1581723"/>
            <a:ext cx="2049766" cy="4493283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D9CA2798-9A00-2019-F0B4-EB9B8F00C2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94903" y="1604790"/>
            <a:ext cx="2060495" cy="447021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912DCF-3F7F-9540-07B6-E4CC0F41F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087" y="1581723"/>
            <a:ext cx="2069613" cy="4492209"/>
          </a:xfrm>
          <a:prstGeom prst="rect">
            <a:avLst/>
          </a:prstGeom>
        </p:spPr>
      </p:pic>
      <p:sp>
        <p:nvSpPr>
          <p:cNvPr id="23" name="AutoShape 4">
            <a:extLst>
              <a:ext uri="{FF2B5EF4-FFF2-40B4-BE49-F238E27FC236}">
                <a16:creationId xmlns:a16="http://schemas.microsoft.com/office/drawing/2014/main" id="{A2372A7E-2311-4E1E-5D74-A0DEAEFD2A75}"/>
              </a:ext>
            </a:extLst>
          </p:cNvPr>
          <p:cNvSpPr/>
          <p:nvPr/>
        </p:nvSpPr>
        <p:spPr>
          <a:xfrm>
            <a:off x="2894904" y="6161649"/>
            <a:ext cx="2060495" cy="34411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招行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小招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B670670B-054B-537E-34C9-C280D94D9879}"/>
              </a:ext>
            </a:extLst>
          </p:cNvPr>
          <p:cNvSpPr/>
          <p:nvPr/>
        </p:nvSpPr>
        <p:spPr>
          <a:xfrm>
            <a:off x="5208601" y="6161649"/>
            <a:ext cx="2060495" cy="34411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上银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小海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C8E38211-99F1-946D-4750-5928CEB7C215}"/>
              </a:ext>
            </a:extLst>
          </p:cNvPr>
          <p:cNvSpPr/>
          <p:nvPr/>
        </p:nvSpPr>
        <p:spPr>
          <a:xfrm>
            <a:off x="582815" y="6161649"/>
            <a:ext cx="2060495" cy="34411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工行</a:t>
            </a: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工小智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7DFD031-6683-7FC5-F460-7BB307A5C32E}"/>
              </a:ext>
            </a:extLst>
          </p:cNvPr>
          <p:cNvGrpSpPr/>
          <p:nvPr/>
        </p:nvGrpSpPr>
        <p:grpSpPr>
          <a:xfrm>
            <a:off x="8622920" y="1515689"/>
            <a:ext cx="2320578" cy="5027919"/>
            <a:chOff x="8698925" y="1110008"/>
            <a:chExt cx="2490349" cy="5395757"/>
          </a:xfrm>
        </p:grpSpPr>
        <p:pic>
          <p:nvPicPr>
            <p:cNvPr id="27" name="图片 26" descr="图形用户界面, 文本, 网站&#10;&#10;描述已自动生成">
              <a:extLst>
                <a:ext uri="{FF2B5EF4-FFF2-40B4-BE49-F238E27FC236}">
                  <a16:creationId xmlns:a16="http://schemas.microsoft.com/office/drawing/2014/main" id="{DFC25043-4D76-199C-3A3C-FDBC6C4D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8925" y="1110008"/>
              <a:ext cx="2490349" cy="53957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F9437EA-1CBD-84F7-5E5F-C29191AFB4B0}"/>
                </a:ext>
              </a:extLst>
            </p:cNvPr>
            <p:cNvSpPr/>
            <p:nvPr/>
          </p:nvSpPr>
          <p:spPr>
            <a:xfrm>
              <a:off x="9027886" y="1441850"/>
              <a:ext cx="1059543" cy="24434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612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1.基础内容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3.封面/封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YNE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_1.基础内容版式">
  <a:themeElements>
    <a:clrScheme name="自定义 1">
      <a:dk1>
        <a:srgbClr val="000000"/>
      </a:dk1>
      <a:lt1>
        <a:sysClr val="window" lastClr="FFFFFF"/>
      </a:lt1>
      <a:dk2>
        <a:srgbClr val="1664FF"/>
      </a:dk2>
      <a:lt2>
        <a:srgbClr val="F8F8F8"/>
      </a:lt2>
      <a:accent1>
        <a:srgbClr val="1664FF"/>
      </a:accent1>
      <a:accent2>
        <a:srgbClr val="4D4D4D"/>
      </a:accent2>
      <a:accent3>
        <a:srgbClr val="35EDE8"/>
      </a:accent3>
      <a:accent4>
        <a:srgbClr val="B2B2B2"/>
      </a:accent4>
      <a:accent5>
        <a:srgbClr val="00B0F0"/>
      </a:accent5>
      <a:accent6>
        <a:srgbClr val="B2B2B2"/>
      </a:accent6>
      <a:hlink>
        <a:srgbClr val="FFC000"/>
      </a:hlink>
      <a:folHlink>
        <a:srgbClr val="FF0000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自定义设计方案">
  <a:themeElements>
    <a:clrScheme name="自定义 14">
      <a:dk1>
        <a:sysClr val="windowText" lastClr="000000"/>
      </a:dk1>
      <a:lt1>
        <a:srgbClr val="FFFFFF"/>
      </a:lt1>
      <a:dk2>
        <a:srgbClr val="006EFF"/>
      </a:dk2>
      <a:lt2>
        <a:srgbClr val="E7E6E6"/>
      </a:lt2>
      <a:accent1>
        <a:srgbClr val="006EFF"/>
      </a:accent1>
      <a:accent2>
        <a:srgbClr val="006EFF"/>
      </a:accent2>
      <a:accent3>
        <a:srgbClr val="00D8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.基础内容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.目录/跨页/特殊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.封面/封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2.目录/跨页/特殊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2.目录/跨页/特殊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1.基础内容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3953</Words>
  <Application>Microsoft Office PowerPoint</Application>
  <PresentationFormat>宽屏</PresentationFormat>
  <Paragraphs>736</Paragraphs>
  <Slides>64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103" baseType="lpstr">
      <vt:lpstr>Byte Sans SemiLight</vt:lpstr>
      <vt:lpstr>FZLanTingHeiS-DB-GB</vt:lpstr>
      <vt:lpstr>FZLanTingHeiS-EB-GB</vt:lpstr>
      <vt:lpstr>FZLanTingHeiS-L-GB</vt:lpstr>
      <vt:lpstr>FZLanTingHeiS-R-GB</vt:lpstr>
      <vt:lpstr>Microsoft YaHei Light</vt:lpstr>
      <vt:lpstr>Noto Sans SC</vt:lpstr>
      <vt:lpstr>等线</vt:lpstr>
      <vt:lpstr>等线 Light</vt:lpstr>
      <vt:lpstr>方正兰亭大黑简体</vt:lpstr>
      <vt:lpstr>方正兰亭黑简体</vt:lpstr>
      <vt:lpstr>黑体</vt:lpstr>
      <vt:lpstr>楷体</vt:lpstr>
      <vt:lpstr>思源黑体 CN Bold</vt:lpstr>
      <vt:lpstr>思源黑体 CN Heavy</vt:lpstr>
      <vt:lpstr>思源黑体 CN Light</vt:lpstr>
      <vt:lpstr>思源黑体 CN Normal</vt:lpstr>
      <vt:lpstr>思源黑体 CN Regular</vt:lpstr>
      <vt:lpstr>Microsoft YaHei</vt:lpstr>
      <vt:lpstr>Microsoft YaHei</vt:lpstr>
      <vt:lpstr>Arial</vt:lpstr>
      <vt:lpstr>Calibri</vt:lpstr>
      <vt:lpstr>Wingdings</vt:lpstr>
      <vt:lpstr>Office 主题​​</vt:lpstr>
      <vt:lpstr>Office 主题​​</vt:lpstr>
      <vt:lpstr>1.基础内容版式</vt:lpstr>
      <vt:lpstr>2.目录/跨页/特殊版式</vt:lpstr>
      <vt:lpstr>3.封面/封底</vt:lpstr>
      <vt:lpstr>1_Office 主题​​</vt:lpstr>
      <vt:lpstr>1_2.目录/跨页/特殊版式</vt:lpstr>
      <vt:lpstr>3_2.目录/跨页/特殊版式</vt:lpstr>
      <vt:lpstr>9_1.基础内容版式</vt:lpstr>
      <vt:lpstr>3_自定义设计方案</vt:lpstr>
      <vt:lpstr>6_1.基础内容版式</vt:lpstr>
      <vt:lpstr>1_3.封面/封底</vt:lpstr>
      <vt:lpstr>YNET</vt:lpstr>
      <vt:lpstr>3_1.基础内容版式</vt:lpstr>
      <vt:lpstr>4_自定义设计方案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大模型时代下，典型的Chat类APP与智能体</vt:lpstr>
      <vt:lpstr>目前部分银行实现的语音交互能力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内容APP的人本主义视角：零售客户的需求与动机</vt:lpstr>
      <vt:lpstr>PowerPoint 演示文稿</vt:lpstr>
      <vt:lpstr>PowerPoint 演示文稿</vt:lpstr>
      <vt:lpstr>PowerPoint 演示文稿</vt:lpstr>
      <vt:lpstr>内容型手机银行APP脑洞-3：基于UGC的投资/管钱/财富管理</vt:lpstr>
      <vt:lpstr>内容型手机银行APP脑洞-4：农产品电商（支付）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赵桐</cp:lastModifiedBy>
  <cp:revision>64</cp:revision>
  <dcterms:modified xsi:type="dcterms:W3CDTF">2025-03-18T02:42:21Z</dcterms:modified>
</cp:coreProperties>
</file>